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61" r:id="rId6"/>
    <p:sldId id="276" r:id="rId7"/>
    <p:sldId id="258" r:id="rId8"/>
    <p:sldId id="263" r:id="rId9"/>
    <p:sldId id="264" r:id="rId10"/>
    <p:sldId id="267" r:id="rId11"/>
    <p:sldId id="265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84" r:id="rId22"/>
    <p:sldId id="279" r:id="rId23"/>
    <p:sldId id="285" r:id="rId24"/>
    <p:sldId id="280" r:id="rId25"/>
    <p:sldId id="286" r:id="rId26"/>
    <p:sldId id="281" r:id="rId27"/>
    <p:sldId id="287" r:id="rId28"/>
    <p:sldId id="289" r:id="rId29"/>
    <p:sldId id="290" r:id="rId30"/>
    <p:sldId id="283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>
        <p:scale>
          <a:sx n="100" d="100"/>
          <a:sy n="100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88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1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4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2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64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4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9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EA9D-3084-4EB8-8BB1-B0D42EEC65CB}" type="datetimeFigureOut">
              <a:rPr lang="fr-FR" smtClean="0"/>
              <a:t>29/12/2020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89B4E14-E7DB-42A6-A47E-41A08D2235F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2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16AA342-C732-43CD-A60D-804EE428F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fr-FR" sz="6000">
                <a:solidFill>
                  <a:schemeClr val="tx2"/>
                </a:solidFill>
              </a:rPr>
              <a:t>L’école au XIXe siècle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492FEB-CBD0-42C2-9F55-A0D980C83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427183"/>
            <a:ext cx="7379502" cy="522928"/>
          </a:xfrm>
        </p:spPr>
        <p:txBody>
          <a:bodyPr>
            <a:norm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5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extérieur, personne, groupe&#10;&#10;Description générée automatiquement">
            <a:extLst>
              <a:ext uri="{FF2B5EF4-FFF2-40B4-BE49-F238E27FC236}">
                <a16:creationId xmlns:a16="http://schemas.microsoft.com/office/drawing/2014/main" id="{2DD19348-28A1-4425-83B2-43FAA516C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49" y="1247835"/>
            <a:ext cx="5591503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AADDD-CB0C-4631-879E-C4A7B673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L’enseignement devient laïc</a:t>
            </a:r>
          </a:p>
        </p:txBody>
      </p:sp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BFD335-F0F8-484C-ADE9-C828908C04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66208"/>
            <a:ext cx="4645025" cy="3338359"/>
          </a:xfrm>
        </p:spPr>
      </p:pic>
      <p:pic>
        <p:nvPicPr>
          <p:cNvPr id="8" name="Espace réservé du contenu 7" descr="Une image contenant texte, personne, vieux&#10;&#10;Description générée automatiquement">
            <a:extLst>
              <a:ext uri="{FF2B5EF4-FFF2-40B4-BE49-F238E27FC236}">
                <a16:creationId xmlns:a16="http://schemas.microsoft.com/office/drawing/2014/main" id="{6C355E3B-50F9-4F41-8059-56589C4775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5" y="2017713"/>
            <a:ext cx="2620914" cy="3441700"/>
          </a:xfrm>
        </p:spPr>
      </p:pic>
    </p:spTree>
    <p:extLst>
      <p:ext uri="{BB962C8B-B14F-4D97-AF65-F5344CB8AC3E}">
        <p14:creationId xmlns:p14="http://schemas.microsoft.com/office/powerpoint/2010/main" val="192336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D5EAE9-DB08-4CC2-B1E3-E3472A13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Des classes non mixtes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du contenu 4" descr="Une image contenant texte, intérieur, encombré&#10;&#10;Description générée automatiquement">
            <a:extLst>
              <a:ext uri="{FF2B5EF4-FFF2-40B4-BE49-F238E27FC236}">
                <a16:creationId xmlns:a16="http://schemas.microsoft.com/office/drawing/2014/main" id="{E791219D-A181-43D8-8BD2-6D7EFDF73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r="4138" b="-3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2EA41520-54E6-4BD5-A6F5-7558705F219A}"/>
              </a:ext>
            </a:extLst>
          </p:cNvPr>
          <p:cNvSpPr txBox="1"/>
          <p:nvPr/>
        </p:nvSpPr>
        <p:spPr>
          <a:xfrm>
            <a:off x="659301" y="4010025"/>
            <a:ext cx="183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Odyssée p36</a:t>
            </a:r>
          </a:p>
        </p:txBody>
      </p:sp>
    </p:spTree>
    <p:extLst>
      <p:ext uri="{BB962C8B-B14F-4D97-AF65-F5344CB8AC3E}">
        <p14:creationId xmlns:p14="http://schemas.microsoft.com/office/powerpoint/2010/main" val="60704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AEE67-222F-4B9A-A99B-3D6C27D1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matières enseignées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09F63D5-C2C2-47B2-9F84-0C59A481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958975"/>
            <a:ext cx="6936343" cy="39179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33E8F1-D532-4BA0-9866-803B1B0578E7}"/>
              </a:ext>
            </a:extLst>
          </p:cNvPr>
          <p:cNvSpPr txBox="1"/>
          <p:nvPr/>
        </p:nvSpPr>
        <p:spPr>
          <a:xfrm>
            <a:off x="8639175" y="320040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Odyssée p36</a:t>
            </a:r>
          </a:p>
        </p:txBody>
      </p:sp>
    </p:spTree>
    <p:extLst>
      <p:ext uri="{BB962C8B-B14F-4D97-AF65-F5344CB8AC3E}">
        <p14:creationId xmlns:p14="http://schemas.microsoft.com/office/powerpoint/2010/main" val="215028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9046F-5838-4C7A-BBE8-A77F40FD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5E6CDB-92ED-43A1-9491-C46E2C8E9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B966BC-DC49-4138-8DEF-B1CD13033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D0BD06-EC5B-4F0E-A221-562BC2BA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4200B3-EC47-4A5B-A640-7118BF6AD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3B9DAF8-7DB4-40CB-85F8-7E02F95C6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042" y="984450"/>
            <a:ext cx="5145580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6AED2C-61BA-485C-9DD4-B23B628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A45872F-5F55-4284-A6BF-3C521F22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fr-FR" dirty="0"/>
              <a:t>Récompenses et punitions</a:t>
            </a:r>
          </a:p>
        </p:txBody>
      </p:sp>
      <p:pic>
        <p:nvPicPr>
          <p:cNvPr id="5" name="Espace réservé du contenu 4" descr="Une image contenant texte, vieux, d’époque, posant&#10;&#10;Description générée automatiquement">
            <a:extLst>
              <a:ext uri="{FF2B5EF4-FFF2-40B4-BE49-F238E27FC236}">
                <a16:creationId xmlns:a16="http://schemas.microsoft.com/office/drawing/2014/main" id="{79686FBB-7234-4694-BAA3-9A6DF575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23" y="1433006"/>
            <a:ext cx="4825148" cy="32328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C61351-F971-4930-98A7-5348A2F1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r>
              <a:rPr lang="en-US" dirty="0" err="1"/>
              <a:t>Odyssée</a:t>
            </a:r>
            <a:r>
              <a:rPr lang="en-US" dirty="0"/>
              <a:t> p37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FCF05C-6070-460B-8E60-12BE3EFD1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D731F1-726F-453E-9516-3058095DE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3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6E6AE-ABF0-4943-AF32-00624C71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BC3B6-6F86-444C-9A2C-6EE56C888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68D151-F106-4596-93FB-506C55E2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559" y="0"/>
            <a:ext cx="2916404" cy="26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5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1 :</a:t>
            </a:r>
            <a:br>
              <a:rPr lang="fr-FR" dirty="0"/>
            </a:br>
            <a:r>
              <a:rPr lang="fr-FR" dirty="0"/>
              <a:t>Les principales lois de jules ferry datent de…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1881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1882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1883</a:t>
            </a:r>
          </a:p>
        </p:txBody>
      </p:sp>
    </p:spTree>
    <p:extLst>
      <p:ext uri="{BB962C8B-B14F-4D97-AF65-F5344CB8AC3E}">
        <p14:creationId xmlns:p14="http://schemas.microsoft.com/office/powerpoint/2010/main" val="28792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2 :</a:t>
            </a:r>
            <a:br>
              <a:rPr lang="fr-FR" dirty="0"/>
            </a:br>
            <a:r>
              <a:rPr lang="fr-FR" dirty="0"/>
              <a:t>Les lois de jules ferry rendent l’école…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optionnelle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gratuite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laïque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obligatoire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09735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3 :</a:t>
            </a:r>
            <a:br>
              <a:rPr lang="fr-FR" dirty="0"/>
            </a:br>
            <a:r>
              <a:rPr lang="fr-FR" dirty="0"/>
              <a:t>que signifie le geste de l’homme en noir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927085" cy="345061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les adultes sont trop vieux pour aller à l’école. 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la religion n’a plus rien à faire à l’école publique.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ce père d’élève a été irrespectueux avec le maitre d’école.</a:t>
            </a:r>
          </a:p>
        </p:txBody>
      </p:sp>
      <p:pic>
        <p:nvPicPr>
          <p:cNvPr id="5" name="Image 4" descr="Une image contenant texte, personne, vieux&#10;&#10;Description générée automatiquement">
            <a:extLst>
              <a:ext uri="{FF2B5EF4-FFF2-40B4-BE49-F238E27FC236}">
                <a16:creationId xmlns:a16="http://schemas.microsoft.com/office/drawing/2014/main" id="{65E5F8C6-1482-40F8-B43D-E86E5D34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64" y="1853754"/>
            <a:ext cx="2676190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3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4 :</a:t>
            </a:r>
            <a:br>
              <a:rPr lang="fr-FR" dirty="0"/>
            </a:br>
            <a:r>
              <a:rPr lang="fr-FR" dirty="0"/>
              <a:t>quelles matières sont enseignées dans les écoles de la </a:t>
            </a:r>
            <a:r>
              <a:rPr lang="fr-FR" dirty="0" err="1"/>
              <a:t>iiie</a:t>
            </a:r>
            <a:r>
              <a:rPr lang="fr-FR" dirty="0"/>
              <a:t> république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 calcul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l’enseignement ménager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 lecture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l’anglais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 morale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628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53558-15CF-4D74-83C8-4788A771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L’école avant la III</a:t>
            </a:r>
            <a:r>
              <a:rPr lang="fr-FR" sz="2000" dirty="0"/>
              <a:t>e</a:t>
            </a:r>
            <a:r>
              <a:rPr lang="fr-FR" dirty="0"/>
              <a:t> république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3E0C1-8C80-4F9D-8063-16CBABF7A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31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5 :</a:t>
            </a:r>
            <a:br>
              <a:rPr lang="fr-FR" dirty="0"/>
            </a:br>
            <a:r>
              <a:rPr lang="fr-FR" dirty="0"/>
              <a:t>quelles affirmations sont vraies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Les classes du XIXe siècles sont mixtes.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Les filles et les garçons n’étudient pas toujours les mêmes matières.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 discipline est sévère et les punitions fréquentes.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Un illettré est quelqu’un qui ne sait ni lire ni écrire.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La scolarisation s’est facilement généralisée.</a:t>
            </a:r>
          </a:p>
          <a:p>
            <a:pPr marL="457200" indent="-457200">
              <a:buFont typeface="+mj-lt"/>
              <a:buAutoNum type="alphaUcPeriod"/>
            </a:pPr>
            <a:endParaRPr lang="fr-FR" sz="5400" dirty="0"/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95503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393E4-B01F-4D9F-8066-2C9E1E1E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 du quiz…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CC255-72FD-4144-B122-661472311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14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1 :</a:t>
            </a:r>
            <a:br>
              <a:rPr lang="fr-FR" dirty="0"/>
            </a:br>
            <a:r>
              <a:rPr lang="fr-FR" dirty="0"/>
              <a:t>Les principales lois de jules ferry datent de…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1881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1882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1883</a:t>
            </a:r>
          </a:p>
        </p:txBody>
      </p:sp>
    </p:spTree>
    <p:extLst>
      <p:ext uri="{BB962C8B-B14F-4D97-AF65-F5344CB8AC3E}">
        <p14:creationId xmlns:p14="http://schemas.microsoft.com/office/powerpoint/2010/main" val="615915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1 :</a:t>
            </a:r>
            <a:br>
              <a:rPr lang="fr-FR" dirty="0"/>
            </a:br>
            <a:r>
              <a:rPr lang="fr-FR" dirty="0"/>
              <a:t>Les principales lois de jules ferry datent de…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1881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1882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1883</a:t>
            </a:r>
          </a:p>
        </p:txBody>
      </p:sp>
    </p:spTree>
    <p:extLst>
      <p:ext uri="{BB962C8B-B14F-4D97-AF65-F5344CB8AC3E}">
        <p14:creationId xmlns:p14="http://schemas.microsoft.com/office/powerpoint/2010/main" val="265459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2 :</a:t>
            </a:r>
            <a:br>
              <a:rPr lang="fr-FR" dirty="0"/>
            </a:br>
            <a:r>
              <a:rPr lang="fr-FR" dirty="0"/>
              <a:t>Les lois de jules ferry rendent l’école…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optionnelle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gratuite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laïque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obligatoire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66344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2 :</a:t>
            </a:r>
            <a:br>
              <a:rPr lang="fr-FR" dirty="0"/>
            </a:br>
            <a:r>
              <a:rPr lang="fr-FR" dirty="0"/>
              <a:t>Les lois de jules ferry rendent l’école…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optionnelle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</a:t>
            </a:r>
            <a:r>
              <a:rPr lang="fr-FR" sz="5400" dirty="0">
                <a:highlight>
                  <a:srgbClr val="FFFF00"/>
                </a:highlight>
              </a:rPr>
              <a:t>gratuite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</a:t>
            </a:r>
            <a:r>
              <a:rPr lang="fr-FR" sz="5400" dirty="0">
                <a:highlight>
                  <a:srgbClr val="FFFF00"/>
                </a:highlight>
              </a:rPr>
              <a:t>laïque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obligatoire</a:t>
            </a:r>
            <a:r>
              <a:rPr lang="fr-FR" sz="5400" dirty="0"/>
              <a:t>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28318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3 :</a:t>
            </a:r>
            <a:br>
              <a:rPr lang="fr-FR" dirty="0"/>
            </a:br>
            <a:r>
              <a:rPr lang="fr-FR" dirty="0"/>
              <a:t>que signifie le geste de l’homme en noir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927085" cy="345061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les adultes sont trop vieux pour aller à l’école. 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la religion n’a plus rien à faire à l’école publique.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ce père d’élève a été irrespectueux avec le maitre d’école.</a:t>
            </a:r>
          </a:p>
        </p:txBody>
      </p:sp>
      <p:pic>
        <p:nvPicPr>
          <p:cNvPr id="5" name="Image 4" descr="Une image contenant texte, personne, vieux&#10;&#10;Description générée automatiquement">
            <a:extLst>
              <a:ext uri="{FF2B5EF4-FFF2-40B4-BE49-F238E27FC236}">
                <a16:creationId xmlns:a16="http://schemas.microsoft.com/office/drawing/2014/main" id="{65E5F8C6-1482-40F8-B43D-E86E5D34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64" y="1853754"/>
            <a:ext cx="2676190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3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3 :</a:t>
            </a:r>
            <a:br>
              <a:rPr lang="fr-FR" dirty="0"/>
            </a:br>
            <a:r>
              <a:rPr lang="fr-FR" dirty="0"/>
              <a:t>que signifie le geste de l’homme en noir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927085" cy="3450613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les adultes sont trop vieux pour aller à l’école. 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</a:t>
            </a:r>
            <a:r>
              <a:rPr lang="fr-FR" sz="5400" dirty="0">
                <a:highlight>
                  <a:srgbClr val="FFFF00"/>
                </a:highlight>
              </a:rPr>
              <a:t>Que la religion n’a plus rien à faire à l’école publique.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Que ce père d’élève a été irrespectueux avec le maitre d’école.</a:t>
            </a:r>
          </a:p>
        </p:txBody>
      </p:sp>
      <p:pic>
        <p:nvPicPr>
          <p:cNvPr id="5" name="Image 4" descr="Une image contenant texte, personne, vieux&#10;&#10;Description générée automatiquement">
            <a:extLst>
              <a:ext uri="{FF2B5EF4-FFF2-40B4-BE49-F238E27FC236}">
                <a16:creationId xmlns:a16="http://schemas.microsoft.com/office/drawing/2014/main" id="{65E5F8C6-1482-40F8-B43D-E86E5D342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64" y="1853754"/>
            <a:ext cx="2676190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4 :</a:t>
            </a:r>
            <a:br>
              <a:rPr lang="fr-FR" dirty="0"/>
            </a:br>
            <a:r>
              <a:rPr lang="fr-FR" dirty="0"/>
              <a:t>quelles matières sont enseignées dans les écoles de la </a:t>
            </a:r>
            <a:r>
              <a:rPr lang="fr-FR" dirty="0" err="1"/>
              <a:t>iiie</a:t>
            </a:r>
            <a:r>
              <a:rPr lang="fr-FR" dirty="0"/>
              <a:t> république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 calcul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l’enseignement ménager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La lecture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l’anglais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 morale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4015550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4 :</a:t>
            </a:r>
            <a:br>
              <a:rPr lang="fr-FR" dirty="0"/>
            </a:br>
            <a:r>
              <a:rPr lang="fr-FR" dirty="0"/>
              <a:t>quelles matières sont enseignées dans les écoles de la </a:t>
            </a:r>
            <a:r>
              <a:rPr lang="fr-FR" dirty="0" err="1"/>
              <a:t>iiie</a:t>
            </a:r>
            <a:r>
              <a:rPr lang="fr-FR" dirty="0"/>
              <a:t> république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 le calcul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 l’enseignement ménager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La lecture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l’anglais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 la morale </a:t>
            </a:r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99666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D2FBA-FB45-433D-AD43-6A9ADBB28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C4F2DB-C3FC-47A2-9866-D8C8E24A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4000" dirty="0"/>
              <a:t>« Celui qui ne sait ni lire, ni écrire, ni compter dépend de tout ce qui l’environne. »</a:t>
            </a:r>
          </a:p>
          <a:p>
            <a:pPr marL="0" indent="0" algn="ctr">
              <a:buNone/>
            </a:pPr>
            <a:endParaRPr lang="fr-FR" sz="4000" dirty="0"/>
          </a:p>
          <a:p>
            <a:pPr marL="0" indent="0" algn="r">
              <a:buNone/>
            </a:pPr>
            <a:r>
              <a:rPr lang="fr-FR" dirty="0"/>
              <a:t>Talleyrand, discours devant l’Assemblée constituante, </a:t>
            </a:r>
          </a:p>
          <a:p>
            <a:pPr marL="0" indent="0" algn="r">
              <a:buNone/>
            </a:pPr>
            <a:r>
              <a:rPr lang="fr-FR" dirty="0"/>
              <a:t>10 septembre 1791.</a:t>
            </a:r>
          </a:p>
        </p:txBody>
      </p:sp>
    </p:spTree>
    <p:extLst>
      <p:ext uri="{BB962C8B-B14F-4D97-AF65-F5344CB8AC3E}">
        <p14:creationId xmlns:p14="http://schemas.microsoft.com/office/powerpoint/2010/main" val="2199571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5 :</a:t>
            </a:r>
            <a:br>
              <a:rPr lang="fr-FR" dirty="0"/>
            </a:br>
            <a:r>
              <a:rPr lang="fr-FR" dirty="0"/>
              <a:t>quelles affirmations sont vraies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Les classes du XIXe siècles sont mixtes.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Les filles et les garçons n’étudient pas toujours les mêmes matières.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La discipline est sévère et les punitions fréquentes.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Un illettré est quelqu’un qui ne sait ni lire ni écrire.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La scolarisation s’est facilement généralisée.</a:t>
            </a:r>
          </a:p>
          <a:p>
            <a:pPr marL="457200" indent="-457200">
              <a:buFont typeface="+mj-lt"/>
              <a:buAutoNum type="alphaUcPeriod"/>
            </a:pPr>
            <a:endParaRPr lang="fr-FR" sz="5400" dirty="0"/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39883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1ED5B-77CE-4755-8E29-00FA0959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42594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Question 5 :</a:t>
            </a:r>
            <a:br>
              <a:rPr lang="fr-FR" dirty="0"/>
            </a:br>
            <a:r>
              <a:rPr lang="fr-FR" dirty="0"/>
              <a:t>quelles affirmations sont vraies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1809A9-A4DA-412F-B6B3-518F59B89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fr-FR" sz="5400" dirty="0"/>
              <a:t> Les classes du XIXe siècles sont mixtes.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 </a:t>
            </a:r>
            <a:r>
              <a:rPr lang="fr-FR" sz="5400" dirty="0">
                <a:highlight>
                  <a:srgbClr val="FFFF00"/>
                </a:highlight>
              </a:rPr>
              <a:t>Les filles et les garçons n’étudient pas toujours les mêmes matières.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 La discipline est sévère et les punitions fréquentes.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>
                <a:highlight>
                  <a:srgbClr val="FFFF00"/>
                </a:highlight>
              </a:rPr>
              <a:t> Un illettré est quelqu’un qui ne sait ni lire ni écrire.</a:t>
            </a:r>
          </a:p>
          <a:p>
            <a:pPr marL="457200" indent="-457200">
              <a:buFont typeface="+mj-lt"/>
              <a:buAutoNum type="alphaUcPeriod"/>
            </a:pPr>
            <a:r>
              <a:rPr lang="fr-FR" sz="5400" dirty="0"/>
              <a:t>La scolarisation s’est facilement généralisée.</a:t>
            </a:r>
          </a:p>
          <a:p>
            <a:pPr marL="457200" indent="-457200">
              <a:buFont typeface="+mj-lt"/>
              <a:buAutoNum type="alphaUcPeriod"/>
            </a:pPr>
            <a:endParaRPr lang="fr-FR" sz="5400" dirty="0"/>
          </a:p>
          <a:p>
            <a:pPr marL="0" indent="0">
              <a:buNone/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51426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AEA093-7F66-46DA-9E6C-CBFF1454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 err="1"/>
              <a:t>Alors</a:t>
            </a:r>
            <a:r>
              <a:rPr lang="en-US" sz="3100" dirty="0"/>
              <a:t>, bonnet </a:t>
            </a:r>
            <a:r>
              <a:rPr lang="en-US" sz="3100" dirty="0" err="1"/>
              <a:t>d’âne</a:t>
            </a:r>
            <a:r>
              <a:rPr lang="en-US" sz="3100" dirty="0"/>
              <a:t> </a:t>
            </a:r>
            <a:r>
              <a:rPr lang="en-US" sz="3100" dirty="0" err="1"/>
              <a:t>ou</a:t>
            </a:r>
            <a:r>
              <a:rPr lang="en-US" sz="3100" dirty="0"/>
              <a:t> bon point ???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du contenu 4" descr="Une image contenant texte, vieux, d’époque, posant&#10;&#10;Description générée automatiquement">
            <a:extLst>
              <a:ext uri="{FF2B5EF4-FFF2-40B4-BE49-F238E27FC236}">
                <a16:creationId xmlns:a16="http://schemas.microsoft.com/office/drawing/2014/main" id="{F261426D-2BD3-4F5B-9D4B-3D39BBA16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156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42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27E63-F41D-42C1-9C1C-15C5296B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L’école avant la III</a:t>
            </a:r>
            <a:r>
              <a:rPr lang="fr-FR" sz="2000" dirty="0"/>
              <a:t>e</a:t>
            </a:r>
            <a:r>
              <a:rPr lang="fr-FR" dirty="0"/>
              <a:t> république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C6DF76-C774-4BCF-B1BE-56B7B015D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Après la Révolution, en 1791, Condorcet recommande un </a:t>
            </a:r>
            <a:r>
              <a:rPr lang="fr-FR" b="1" dirty="0"/>
              <a:t>enseignement gratuit et laïc.</a:t>
            </a:r>
          </a:p>
          <a:p>
            <a:r>
              <a:rPr lang="fr-FR" dirty="0"/>
              <a:t>Lors de la Restauration, Louis XVIII demande à chaque commune d’offrir une </a:t>
            </a:r>
            <a:r>
              <a:rPr lang="fr-FR" b="1" dirty="0"/>
              <a:t>instruction gratuite </a:t>
            </a:r>
            <a:r>
              <a:rPr lang="fr-FR" dirty="0"/>
              <a:t>à tous les enfants, même les plus pauvres. L’instituteur est placé sous la surveillance du prêtre du village.</a:t>
            </a:r>
          </a:p>
          <a:p>
            <a:r>
              <a:rPr lang="fr-FR" b="1" dirty="0">
                <a:solidFill>
                  <a:srgbClr val="C00000"/>
                </a:solidFill>
              </a:rPr>
              <a:t>1833</a:t>
            </a:r>
            <a:r>
              <a:rPr lang="fr-FR" dirty="0"/>
              <a:t> : la loi Guizot rend obligatoire l’ouverture </a:t>
            </a:r>
            <a:r>
              <a:rPr lang="fr-FR" b="1" dirty="0"/>
              <a:t>d’une école pour les garçons</a:t>
            </a:r>
            <a:r>
              <a:rPr lang="fr-FR" dirty="0"/>
              <a:t> dans les communes de plus de 800 habitants.</a:t>
            </a:r>
          </a:p>
          <a:p>
            <a:r>
              <a:rPr lang="fr-FR" b="1" dirty="0">
                <a:solidFill>
                  <a:srgbClr val="C00000"/>
                </a:solidFill>
              </a:rPr>
              <a:t>1850</a:t>
            </a:r>
            <a:r>
              <a:rPr lang="fr-FR" dirty="0"/>
              <a:t> : la loi Falloux rend obligatoire l’ouverture </a:t>
            </a:r>
            <a:r>
              <a:rPr lang="fr-FR" b="1" dirty="0"/>
              <a:t>d’une école pour les filles</a:t>
            </a:r>
            <a:r>
              <a:rPr lang="fr-FR" dirty="0"/>
              <a:t> dans les communes de plus de 800 habitants.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30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53558-15CF-4D74-83C8-4788A771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L’école au XIXe siècle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53E0C1-8C80-4F9D-8063-16CBABF7A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76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961597-5652-4217-A196-207993E1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0333E-E213-458C-BC8E-5FD65C45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premières « maison d’école »</a:t>
            </a:r>
          </a:p>
        </p:txBody>
      </p:sp>
      <p:pic>
        <p:nvPicPr>
          <p:cNvPr id="5" name="Espace réservé du contenu 4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795EAF17-8218-44B9-B246-63A082EDC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81" y="2016125"/>
            <a:ext cx="6368562" cy="34496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F6D0E6-59E1-41E6-93BB-8C6AED6F05BC}"/>
              </a:ext>
            </a:extLst>
          </p:cNvPr>
          <p:cNvSpPr txBox="1"/>
          <p:nvPr/>
        </p:nvSpPr>
        <p:spPr>
          <a:xfrm>
            <a:off x="9437443" y="5096431"/>
            <a:ext cx="149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Odyssée p34</a:t>
            </a:r>
          </a:p>
        </p:txBody>
      </p:sp>
    </p:spTree>
    <p:extLst>
      <p:ext uri="{BB962C8B-B14F-4D97-AF65-F5344CB8AC3E}">
        <p14:creationId xmlns:p14="http://schemas.microsoft.com/office/powerpoint/2010/main" val="321980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B1E4B-49FF-4DA0-8139-28C81D57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fréquentation irrégulière</a:t>
            </a:r>
          </a:p>
        </p:txBody>
      </p:sp>
      <p:pic>
        <p:nvPicPr>
          <p:cNvPr id="8" name="Espace réservé du contenu 7" descr="Une image contenant extérieur, ciel, terrain, personne&#10;&#10;Description générée automatiquement">
            <a:extLst>
              <a:ext uri="{FF2B5EF4-FFF2-40B4-BE49-F238E27FC236}">
                <a16:creationId xmlns:a16="http://schemas.microsoft.com/office/drawing/2014/main" id="{826A74FF-0E9C-40A2-B5BB-818F6DC8D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096587"/>
            <a:ext cx="4645025" cy="328395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F9FD1FC-0974-44C9-85F9-8CF7C2307235}"/>
              </a:ext>
            </a:extLst>
          </p:cNvPr>
          <p:cNvSpPr txBox="1"/>
          <p:nvPr/>
        </p:nvSpPr>
        <p:spPr>
          <a:xfrm>
            <a:off x="1447800" y="5563402"/>
            <a:ext cx="464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travail des enfants : dans les mines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C1A9AA-C950-4CD1-9B94-6A675FF72BE5}"/>
              </a:ext>
            </a:extLst>
          </p:cNvPr>
          <p:cNvSpPr txBox="1"/>
          <p:nvPr/>
        </p:nvSpPr>
        <p:spPr>
          <a:xfrm>
            <a:off x="6413500" y="5286403"/>
            <a:ext cx="464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les campagnes, les enfants doivent souvent participer aux travaux des champs.</a:t>
            </a:r>
          </a:p>
        </p:txBody>
      </p:sp>
      <p:pic>
        <p:nvPicPr>
          <p:cNvPr id="14" name="Espace réservé du contenu 13" descr="Une image contenant texte, personne, extérieur, debout&#10;&#10;Description générée automatiquement">
            <a:extLst>
              <a:ext uri="{FF2B5EF4-FFF2-40B4-BE49-F238E27FC236}">
                <a16:creationId xmlns:a16="http://schemas.microsoft.com/office/drawing/2014/main" id="{25B9B9A1-71BC-46B4-9F88-CEEAEADC6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0009"/>
            <a:ext cx="4645025" cy="3030758"/>
          </a:xfrm>
        </p:spPr>
      </p:pic>
    </p:spTree>
    <p:extLst>
      <p:ext uri="{BB962C8B-B14F-4D97-AF65-F5344CB8AC3E}">
        <p14:creationId xmlns:p14="http://schemas.microsoft.com/office/powerpoint/2010/main" val="287441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0CF17-250E-40A0-9E55-E3119FD0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lois de jules ferry de 1881 et de 1882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556DA5-C91E-4898-AC27-A92F4993C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715469" cy="3448595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Verdana" panose="020B0604030504040204" pitchFamily="34" charset="0"/>
              </a:rPr>
              <a:t>1881 : L</a:t>
            </a:r>
            <a:r>
              <a:rPr lang="fr-FR" sz="2400" b="0" i="0" dirty="0">
                <a:effectLst/>
                <a:latin typeface="Verdana" panose="020B0604030504040204" pitchFamily="34" charset="0"/>
              </a:rPr>
              <a:t>'école devient </a:t>
            </a:r>
            <a:r>
              <a:rPr lang="fr-FR" sz="2400" b="1" i="0" dirty="0">
                <a:effectLst/>
                <a:latin typeface="Verdana" panose="020B0604030504040204" pitchFamily="34" charset="0"/>
              </a:rPr>
              <a:t>gratuite</a:t>
            </a:r>
            <a:endParaRPr lang="fr-FR" sz="2400" dirty="0">
              <a:latin typeface="Verdana" panose="020B0604030504040204" pitchFamily="34" charset="0"/>
            </a:endParaRPr>
          </a:p>
          <a:p>
            <a:r>
              <a:rPr lang="fr-FR" sz="2400" b="0" i="0" dirty="0">
                <a:effectLst/>
                <a:latin typeface="Verdana" panose="020B0604030504040204" pitchFamily="34" charset="0"/>
              </a:rPr>
              <a:t>1882 : l’éducation est </a:t>
            </a:r>
            <a:r>
              <a:rPr lang="fr-FR" sz="2400" b="1" i="0" dirty="0">
                <a:effectLst/>
                <a:latin typeface="Verdana" panose="020B0604030504040204" pitchFamily="34" charset="0"/>
              </a:rPr>
              <a:t>obligatoire</a:t>
            </a:r>
            <a:r>
              <a:rPr lang="fr-FR" sz="2400" b="0" i="0" dirty="0">
                <a:effectLst/>
                <a:latin typeface="Verdana" panose="020B0604030504040204" pitchFamily="34" charset="0"/>
              </a:rPr>
              <a:t> et </a:t>
            </a:r>
            <a:r>
              <a:rPr lang="fr-FR" sz="2400" b="1" i="0" dirty="0">
                <a:effectLst/>
                <a:latin typeface="Verdana" panose="020B0604030504040204" pitchFamily="34" charset="0"/>
              </a:rPr>
              <a:t>laïque</a:t>
            </a:r>
            <a:r>
              <a:rPr lang="fr-FR" sz="2400" b="0" i="0" dirty="0">
                <a:effectLst/>
                <a:latin typeface="Verdana" panose="020B0604030504040204" pitchFamily="34" charset="0"/>
              </a:rPr>
              <a:t> pour les filles et les garçons âgés de </a:t>
            </a:r>
            <a:r>
              <a:rPr lang="fr-FR" sz="2400" b="1" i="0" dirty="0">
                <a:effectLst/>
                <a:latin typeface="Verdana" panose="020B0604030504040204" pitchFamily="34" charset="0"/>
              </a:rPr>
              <a:t>6 à 13 ans. </a:t>
            </a:r>
          </a:p>
          <a:p>
            <a:r>
              <a:rPr lang="fr-FR" sz="2400" dirty="0">
                <a:latin typeface="Verdana" panose="020B0604030504040204" pitchFamily="34" charset="0"/>
              </a:rPr>
              <a:t>L’enseignement religieux disparait des programmes.</a:t>
            </a:r>
            <a:endParaRPr lang="fr-FR" sz="2400" dirty="0"/>
          </a:p>
        </p:txBody>
      </p:sp>
      <p:pic>
        <p:nvPicPr>
          <p:cNvPr id="6" name="Espace réservé du contenu 5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id="{9D08A67F-A32E-4BD5-9E65-EB467874F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37" y="2017713"/>
            <a:ext cx="2894751" cy="3441700"/>
          </a:xfrm>
        </p:spPr>
      </p:pic>
    </p:spTree>
    <p:extLst>
      <p:ext uri="{BB962C8B-B14F-4D97-AF65-F5344CB8AC3E}">
        <p14:creationId xmlns:p14="http://schemas.microsoft.com/office/powerpoint/2010/main" val="1258668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Grand écran</PresentationFormat>
  <Paragraphs>106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Gill Sans MT</vt:lpstr>
      <vt:lpstr>Verdana</vt:lpstr>
      <vt:lpstr>Galerie</vt:lpstr>
      <vt:lpstr>L’école au XIXe siècle</vt:lpstr>
      <vt:lpstr>L’école avant la IIIe république</vt:lpstr>
      <vt:lpstr>Présentation PowerPoint</vt:lpstr>
      <vt:lpstr>L’école avant la IIIe république</vt:lpstr>
      <vt:lpstr>L’école au XIXe siècle</vt:lpstr>
      <vt:lpstr>Présentation PowerPoint</vt:lpstr>
      <vt:lpstr>Les premières « maison d’école »</vt:lpstr>
      <vt:lpstr>Une fréquentation irrégulière</vt:lpstr>
      <vt:lpstr>Les lois de jules ferry de 1881 et de 1882</vt:lpstr>
      <vt:lpstr>Présentation PowerPoint</vt:lpstr>
      <vt:lpstr>L’enseignement devient laïc</vt:lpstr>
      <vt:lpstr>Des classes non mixtes</vt:lpstr>
      <vt:lpstr>Les matières enseignées</vt:lpstr>
      <vt:lpstr>Récompenses et punitions</vt:lpstr>
      <vt:lpstr>quiz</vt:lpstr>
      <vt:lpstr>Question 1 : Les principales lois de jules ferry datent de…</vt:lpstr>
      <vt:lpstr>Question 2 : Les lois de jules ferry rendent l’école…</vt:lpstr>
      <vt:lpstr>Question 3 : que signifie le geste de l’homme en noir ?</vt:lpstr>
      <vt:lpstr>Question 4 : quelles matières sont enseignées dans les écoles de la iiie république ?</vt:lpstr>
      <vt:lpstr>Question 5 : quelles affirmations sont vraies ?</vt:lpstr>
      <vt:lpstr>Correction du quiz…</vt:lpstr>
      <vt:lpstr>Question 1 : Les principales lois de jules ferry datent de…</vt:lpstr>
      <vt:lpstr>Question 1 : Les principales lois de jules ferry datent de…</vt:lpstr>
      <vt:lpstr>Question 2 : Les lois de jules ferry rendent l’école…</vt:lpstr>
      <vt:lpstr>Question 2 : Les lois de jules ferry rendent l’école…</vt:lpstr>
      <vt:lpstr>Question 3 : que signifie le geste de l’homme en noir ?</vt:lpstr>
      <vt:lpstr>Question 3 : que signifie le geste de l’homme en noir ?</vt:lpstr>
      <vt:lpstr>Question 4 : quelles matières sont enseignées dans les écoles de la iiie république ?</vt:lpstr>
      <vt:lpstr>Question 4 : quelles matières sont enseignées dans les écoles de la iiie république ?</vt:lpstr>
      <vt:lpstr>Question 5 : quelles affirmations sont vraies ?</vt:lpstr>
      <vt:lpstr>Question 5 : quelles affirmations sont vraies ?</vt:lpstr>
      <vt:lpstr>Alors, bonnet d’âne ou bon point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L’école au XIXe siècle</dc:title>
  <dc:creator>Tommy Marin</dc:creator>
  <cp:lastModifiedBy>Tommy Marin</cp:lastModifiedBy>
  <cp:revision>14</cp:revision>
  <dcterms:created xsi:type="dcterms:W3CDTF">2020-12-29T17:01:29Z</dcterms:created>
  <dcterms:modified xsi:type="dcterms:W3CDTF">2020-12-29T17:32:42Z</dcterms:modified>
</cp:coreProperties>
</file>