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95" r:id="rId3"/>
    <p:sldId id="293" r:id="rId4"/>
    <p:sldId id="257" r:id="rId5"/>
    <p:sldId id="258" r:id="rId6"/>
    <p:sldId id="259" r:id="rId7"/>
    <p:sldId id="260" r:id="rId8"/>
    <p:sldId id="296" r:id="rId9"/>
    <p:sldId id="261" r:id="rId10"/>
    <p:sldId id="297" r:id="rId11"/>
    <p:sldId id="262" r:id="rId12"/>
    <p:sldId id="298" r:id="rId13"/>
    <p:sldId id="263" r:id="rId14"/>
    <p:sldId id="264" r:id="rId15"/>
    <p:sldId id="276" r:id="rId16"/>
    <p:sldId id="278" r:id="rId17"/>
    <p:sldId id="275" r:id="rId18"/>
    <p:sldId id="265" r:id="rId19"/>
    <p:sldId id="266" r:id="rId20"/>
    <p:sldId id="267" r:id="rId21"/>
    <p:sldId id="268" r:id="rId22"/>
    <p:sldId id="287" r:id="rId23"/>
    <p:sldId id="285" r:id="rId24"/>
    <p:sldId id="280" r:id="rId25"/>
    <p:sldId id="273" r:id="rId26"/>
    <p:sldId id="288" r:id="rId27"/>
    <p:sldId id="289" r:id="rId28"/>
    <p:sldId id="286" r:id="rId29"/>
    <p:sldId id="300" r:id="rId30"/>
    <p:sldId id="284" r:id="rId31"/>
    <p:sldId id="299" r:id="rId32"/>
    <p:sldId id="294" r:id="rId3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8" autoAdjust="0"/>
    <p:restoredTop sz="94660"/>
  </p:normalViewPr>
  <p:slideViewPr>
    <p:cSldViewPr>
      <p:cViewPr varScale="1">
        <p:scale>
          <a:sx n="89" d="100"/>
          <a:sy n="89" d="100"/>
        </p:scale>
        <p:origin x="12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FD91-D4DB-40CE-8625-D903060F017D}" type="datetimeFigureOut">
              <a:rPr lang="fr-FR" smtClean="0"/>
              <a:pPr/>
              <a:t>12/01/2022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106A6-19B9-4722-BFB3-6C4CE80C6A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580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106A6-19B9-4722-BFB3-6C4CE80C6A48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836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106A6-19B9-4722-BFB3-6C4CE80C6A48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492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80B1-6271-4092-8D76-811DD1FB9308}" type="datetimeFigureOut">
              <a:rPr lang="fr-FR" smtClean="0"/>
              <a:pPr/>
              <a:t>12/01/2022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0B8A-52CD-4D4E-971A-2D99F7978C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070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80B1-6271-4092-8D76-811DD1FB9308}" type="datetimeFigureOut">
              <a:rPr lang="fr-FR" smtClean="0"/>
              <a:pPr/>
              <a:t>12/01/2022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0B8A-52CD-4D4E-971A-2D99F7978C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6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80B1-6271-4092-8D76-811DD1FB9308}" type="datetimeFigureOut">
              <a:rPr lang="fr-FR" smtClean="0"/>
              <a:pPr/>
              <a:t>12/01/2022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0B8A-52CD-4D4E-971A-2D99F7978C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30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80B1-6271-4092-8D76-811DD1FB9308}" type="datetimeFigureOut">
              <a:rPr lang="fr-FR" smtClean="0"/>
              <a:pPr/>
              <a:t>12/01/2022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0B8A-52CD-4D4E-971A-2D99F7978C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45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80B1-6271-4092-8D76-811DD1FB9308}" type="datetimeFigureOut">
              <a:rPr lang="fr-FR" smtClean="0"/>
              <a:pPr/>
              <a:t>12/01/2022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0B8A-52CD-4D4E-971A-2D99F7978C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214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80B1-6271-4092-8D76-811DD1FB9308}" type="datetimeFigureOut">
              <a:rPr lang="fr-FR" smtClean="0"/>
              <a:pPr/>
              <a:t>12/01/2022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0B8A-52CD-4D4E-971A-2D99F7978C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862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80B1-6271-4092-8D76-811DD1FB9308}" type="datetimeFigureOut">
              <a:rPr lang="fr-FR" smtClean="0"/>
              <a:pPr/>
              <a:t>12/01/2022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0B8A-52CD-4D4E-971A-2D99F7978C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208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80B1-6271-4092-8D76-811DD1FB9308}" type="datetimeFigureOut">
              <a:rPr lang="fr-FR" smtClean="0"/>
              <a:pPr/>
              <a:t>12/01/2022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0B8A-52CD-4D4E-971A-2D99F7978C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96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80B1-6271-4092-8D76-811DD1FB9308}" type="datetimeFigureOut">
              <a:rPr lang="fr-FR" smtClean="0"/>
              <a:pPr/>
              <a:t>12/01/2022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0B8A-52CD-4D4E-971A-2D99F7978C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95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80B1-6271-4092-8D76-811DD1FB9308}" type="datetimeFigureOut">
              <a:rPr lang="fr-FR" smtClean="0"/>
              <a:pPr/>
              <a:t>12/01/2022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0B8A-52CD-4D4E-971A-2D99F7978C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30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80B1-6271-4092-8D76-811DD1FB9308}" type="datetimeFigureOut">
              <a:rPr lang="fr-FR" smtClean="0"/>
              <a:pPr/>
              <a:t>12/01/2022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0B8A-52CD-4D4E-971A-2D99F7978C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46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080B1-6271-4092-8D76-811DD1FB9308}" type="datetimeFigureOut">
              <a:rPr lang="fr-FR" smtClean="0"/>
              <a:pPr/>
              <a:t>12/01/2022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10B8A-52CD-4D4E-971A-2D99F7978C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77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886700" cy="2232248"/>
          </a:xfrm>
        </p:spPr>
        <p:txBody>
          <a:bodyPr>
            <a:normAutofit/>
          </a:bodyPr>
          <a:lstStyle/>
          <a:p>
            <a:pPr eaLnBrk="1" hangingPunct="1"/>
            <a:r>
              <a:rPr lang="fr-FR" sz="8800" b="1" dirty="0">
                <a:solidFill>
                  <a:srgbClr val="FF0000"/>
                </a:solidFill>
                <a:latin typeface="Maiandra GD" pitchFamily="34" charset="0"/>
              </a:rPr>
              <a:t>Les longueurs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/>
              <a:t>Mathématiques - </a:t>
            </a:r>
            <a:r>
              <a:rPr lang="fr-FR" i="1" dirty="0"/>
              <a:t>Mesure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88639"/>
            <a:ext cx="1800200" cy="696077"/>
          </a:xfrm>
          <a:prstGeom prst="rect">
            <a:avLst/>
          </a:prstGeom>
        </p:spPr>
      </p:pic>
      <p:pic>
        <p:nvPicPr>
          <p:cNvPr id="2050" name="Picture 2" descr="grandeurs et mesures – Le blog de Mysticlolly">
            <a:extLst>
              <a:ext uri="{FF2B5EF4-FFF2-40B4-BE49-F238E27FC236}">
                <a16:creationId xmlns:a16="http://schemas.microsoft.com/office/drawing/2014/main" id="{DEC7D692-97F9-4FC5-AC95-9D36097E1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51" y="3284984"/>
            <a:ext cx="3181804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37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rgol.fr/images/coureu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87784"/>
            <a:ext cx="3607911" cy="293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drkin.com/wp-content/uploads/2013/01/entraineur_300x225_kjhmqf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0152" y="3712155"/>
            <a:ext cx="2686422" cy="282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973334" y="116676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  <a:latin typeface="Maiandra GD" panose="020E0502030308020204" pitchFamily="34" charset="0"/>
              </a:rPr>
              <a:t>2 000 </a:t>
            </a:r>
            <a:r>
              <a:rPr lang="fr-FR" sz="2400" b="1" dirty="0">
                <a:latin typeface="Maiandra GD" panose="020E0502030308020204" pitchFamily="34" charset="0"/>
              </a:rPr>
              <a:t>c’est… </a:t>
            </a:r>
            <a:r>
              <a:rPr lang="fr-FR" sz="2400" b="1" dirty="0">
                <a:solidFill>
                  <a:srgbClr val="FF0000"/>
                </a:solidFill>
                <a:latin typeface="Maiandra GD" panose="020E0502030308020204" pitchFamily="34" charset="0"/>
              </a:rPr>
              <a:t>5 fois 400.</a:t>
            </a:r>
          </a:p>
        </p:txBody>
      </p:sp>
      <p:sp>
        <p:nvSpPr>
          <p:cNvPr id="9" name="Pensées 8"/>
          <p:cNvSpPr/>
          <p:nvPr/>
        </p:nvSpPr>
        <p:spPr>
          <a:xfrm>
            <a:off x="190108" y="188641"/>
            <a:ext cx="4659330" cy="2734222"/>
          </a:xfrm>
          <a:prstGeom prst="cloudCallout">
            <a:avLst>
              <a:gd name="adj1" fmla="val 8638"/>
              <a:gd name="adj2" fmla="val 7981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72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rgol.fr/images/coure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87784"/>
            <a:ext cx="3607911" cy="293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drkin.com/wp-content/uploads/2013/01/entraineur_300x225_kjhmq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0152" y="3712155"/>
            <a:ext cx="2686422" cy="282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973334" y="116676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Je dois donc faire </a:t>
            </a:r>
            <a:r>
              <a:rPr lang="mr-IN" sz="2400" b="1" dirty="0">
                <a:latin typeface="Maiandra GD" panose="020E0502030308020204" pitchFamily="34" charset="0"/>
              </a:rPr>
              <a:t>…</a:t>
            </a:r>
            <a:r>
              <a:rPr lang="fr-FR" sz="2400" b="1" dirty="0">
                <a:latin typeface="Maiandra GD" panose="020E0502030308020204" pitchFamily="34" charset="0"/>
              </a:rPr>
              <a:t>  </a:t>
            </a:r>
            <a:r>
              <a:rPr lang="fr-FR" sz="2400" b="1" dirty="0">
                <a:solidFill>
                  <a:srgbClr val="FF0000"/>
                </a:solidFill>
                <a:latin typeface="Maiandra GD" panose="020E0502030308020204" pitchFamily="34" charset="0"/>
              </a:rPr>
              <a:t>…. tours</a:t>
            </a:r>
            <a:r>
              <a:rPr lang="fr-FR" sz="2400" b="1" dirty="0">
                <a:latin typeface="Maiandra GD" panose="020E0502030308020204" pitchFamily="34" charset="0"/>
              </a:rPr>
              <a:t> de piste !</a:t>
            </a:r>
          </a:p>
        </p:txBody>
      </p:sp>
      <p:sp>
        <p:nvSpPr>
          <p:cNvPr id="9" name="Pensées 8"/>
          <p:cNvSpPr/>
          <p:nvPr/>
        </p:nvSpPr>
        <p:spPr>
          <a:xfrm>
            <a:off x="190108" y="188641"/>
            <a:ext cx="4659330" cy="2734222"/>
          </a:xfrm>
          <a:prstGeom prst="cloudCallout">
            <a:avLst>
              <a:gd name="adj1" fmla="val 8638"/>
              <a:gd name="adj2" fmla="val 7981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27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rgol.fr/images/coure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87784"/>
            <a:ext cx="3607911" cy="293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drkin.com/wp-content/uploads/2013/01/entraineur_300x225_kjhmq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0152" y="3712155"/>
            <a:ext cx="2686422" cy="282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973334" y="116676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Je dois donc faire </a:t>
            </a:r>
            <a:r>
              <a:rPr lang="mr-IN" sz="2400" b="1" dirty="0">
                <a:latin typeface="Maiandra GD" panose="020E0502030308020204" pitchFamily="34" charset="0"/>
              </a:rPr>
              <a:t>…</a:t>
            </a:r>
            <a:r>
              <a:rPr lang="fr-FR" sz="2400" b="1" dirty="0">
                <a:latin typeface="Maiandra GD" panose="020E0502030308020204" pitchFamily="34" charset="0"/>
              </a:rPr>
              <a:t>  </a:t>
            </a:r>
            <a:r>
              <a:rPr lang="fr-FR" sz="2400" b="1" dirty="0">
                <a:solidFill>
                  <a:srgbClr val="FF0000"/>
                </a:solidFill>
                <a:latin typeface="Maiandra GD" panose="020E0502030308020204" pitchFamily="34" charset="0"/>
              </a:rPr>
              <a:t>5 tours</a:t>
            </a:r>
            <a:r>
              <a:rPr lang="fr-FR" sz="2400" b="1" dirty="0">
                <a:latin typeface="Maiandra GD" panose="020E0502030308020204" pitchFamily="34" charset="0"/>
              </a:rPr>
              <a:t> de piste !</a:t>
            </a:r>
          </a:p>
        </p:txBody>
      </p:sp>
      <p:sp>
        <p:nvSpPr>
          <p:cNvPr id="9" name="Pensées 8"/>
          <p:cNvSpPr/>
          <p:nvPr/>
        </p:nvSpPr>
        <p:spPr>
          <a:xfrm>
            <a:off x="190108" y="188641"/>
            <a:ext cx="4659330" cy="2734222"/>
          </a:xfrm>
          <a:prstGeom prst="cloudCallout">
            <a:avLst>
              <a:gd name="adj1" fmla="val 8638"/>
              <a:gd name="adj2" fmla="val 7981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10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rgol.fr/images/coure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87784"/>
            <a:ext cx="3607911" cy="293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drkin.com/wp-content/uploads/2013/01/entraineur_300x225_kjhmq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0152" y="3712155"/>
            <a:ext cx="2686422" cy="282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à coins arrondis 5"/>
          <p:cNvSpPr/>
          <p:nvPr/>
        </p:nvSpPr>
        <p:spPr>
          <a:xfrm>
            <a:off x="5350407" y="801065"/>
            <a:ext cx="3610863" cy="2299378"/>
          </a:xfrm>
          <a:prstGeom prst="wedgeRoundRectCallout">
            <a:avLst>
              <a:gd name="adj1" fmla="val 8935"/>
              <a:gd name="adj2" fmla="val 7763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365255" y="1292567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C’est ça champion, tu as tout compris !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Alors, AU TRAVAIL !!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90107" y="938548"/>
            <a:ext cx="2149645" cy="1554348"/>
          </a:xfrm>
          <a:prstGeom prst="wedgeRoundRectCallout">
            <a:avLst>
              <a:gd name="adj1" fmla="val 75853"/>
              <a:gd name="adj2" fmla="val 132623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90107" y="1029152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C’est parti pour 5 tours de piste !</a:t>
            </a:r>
          </a:p>
        </p:txBody>
      </p:sp>
    </p:spTree>
    <p:extLst>
      <p:ext uri="{BB962C8B-B14F-4D97-AF65-F5344CB8AC3E}">
        <p14:creationId xmlns:p14="http://schemas.microsoft.com/office/powerpoint/2010/main" val="354846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38889E-6 -2.22222E-6 C 0.00972 -0.00301 0.00434 -0.00278 0.01615 0.00232 C 0.02899 0.00787 0.04306 0.0037 0.05642 0.00463 C 0.09028 0.0037 0.12413 0.00463 0.15799 0.00232 C 0.17517 0.00093 0.1941 -0.00764 0.21128 -0.01042 C 0.2191 -0.01389 0.22517 -0.01759 0.23229 -0.02338 C 0.23455 -0.02523 0.23628 -0.02847 0.23872 -0.02986 C 0.24219 -0.03218 0.24635 -0.03218 0.25 -0.03426 C 0.26337 -0.04236 0.27535 -0.05393 0.28872 -0.06204 C 0.30608 -0.07292 0.28368 -0.05486 0.30156 -0.06852 C 0.3125 -0.07708 0.32448 -0.08588 0.33715 -0.09005 C 0.35035 -0.10069 0.3651 -0.10856 0.37882 -0.11805 C 0.38872 -0.12477 0.39722 -0.13588 0.40625 -0.14375 C 0.41024 -0.14722 0.41753 -0.15185 0.42083 -0.15671 C 0.425 -0.16273 0.42726 -0.17106 0.43212 -0.17616 C 0.43472 -0.17893 0.43785 -0.18148 0.44028 -0.18472 C 0.44514 -0.1912 0.44635 -0.19954 0.45156 -0.20625 C 0.45399 -0.21528 0.45677 -0.22037 0.46285 -0.22546 C 0.46875 -0.24097 0.47274 -0.25833 0.48229 -0.2706 C 0.48576 -0.28032 0.48715 -0.28796 0.49201 -0.29653 C 0.49392 -0.31574 0.49878 -0.33426 0.5033 -0.35278 C 0.50573 -0.3625 0.50556 -0.37268 0.50799 -0.38264 C 0.51215 -0.41829 0.51649 -0.39167 0.51128 -0.4493 C 0.51059 -0.45787 0.50122 -0.47639 0.49844 -0.48356 C 0.49132 -0.50208 0.48368 -0.52477 0.47257 -0.53958 C 0.46997 -0.54792 0.46806 -0.55741 0.46458 -0.56528 C 0.4625 -0.56968 0.45799 -0.57824 0.45799 -0.57824 C 0.45226 -0.60231 0.43073 -0.6081 0.41458 -0.61481 C 0.40799 -0.61759 0.40174 -0.62268 0.39497 -0.62338 C 0.38872 -0.62407 0.38229 -0.62477 0.37587 -0.62546 C 0.35 -0.63287 0.36094 -0.63009 0.34358 -0.63426 C 0.28924 -0.63356 0.23507 -0.63333 0.18073 -0.63194 C 0.16424 -0.63148 0.14306 -0.61065 0.12587 -0.60625 C 0.11771 -0.60185 0.1099 -0.59699 0.10139 -0.59329 C 0.0908 -0.58843 0.07899 -0.58611 0.06927 -0.57824 C 0.06632 -0.57593 0.06424 -0.57222 0.06128 -0.56968 C 0.05122 -0.56111 0.03715 -0.55301 0.02587 -0.54815 C 0.01111 -0.53356 -0.00573 -0.51944 -0.01927 -0.50301 C -0.02118 -0.50069 -0.02222 -0.49699 -0.02413 -0.49444 C -0.02882 -0.48773 -0.03872 -0.475 -0.03872 -0.475 C -0.0434 -0.46018 -0.05052 -0.44699 -0.05486 -0.43194 C -0.05625 -0.42708 -0.05712 -0.42199 -0.05799 -0.4169 C -0.05868 -0.41343 -0.05885 -0.40972 -0.05972 -0.40625 C -0.06163 -0.39954 -0.06649 -0.38912 -0.06927 -0.38264 C -0.07222 -0.36134 -0.07743 -0.34352 -0.08073 -0.32222 C -0.08299 -0.28495 -0.0934 -0.23634 -0.06771 -0.21042 C -0.06667 -0.20625 -0.06667 -0.20116 -0.06458 -0.19768 C -0.06302 -0.19514 -0.0599 -0.19537 -0.05799 -0.19329 C -0.0566 -0.19167 -0.05625 -0.18866 -0.05486 -0.1868 C -0.05243 -0.18356 -0.04913 -0.18171 -0.0467 -0.17824 C -0.04253 -0.17222 -0.04045 -0.16343 -0.03542 -0.1588 C -0.02795 -0.15208 -0.02031 -0.14606 -0.01285 -0.13958 C -0.0059 -0.12523 -0.01406 -0.13912 -0.00486 -0.13102 C 0.00833 -0.11921 0.01979 -0.1044 0.03542 -0.09884 C 0.04688 -0.08773 0.05729 -0.08218 0.07101 -0.07708 C 0.10729 -0.04768 0.15122 -0.04792 0.19201 -0.04514 C 0.22795 -0.0456 0.26406 -0.0456 0.3 -0.04699 C 0.34288 -0.04884 0.38594 -0.06505 0.42899 -0.0706 C 0.45191 -0.07963 0.47795 -0.08218 0.50156 -0.08356 C 0.55972 -0.09514 0.47934 -0.08032 0.55972 -0.09005 C 0.56719 -0.09097 0.59444 -0.09954 0.6 -0.10093 C 0.63056 -0.1081 0.66146 -0.11273 0.69201 -0.12014 C 0.70868 -0.12407 0.72326 -0.13102 0.74028 -0.1331 C 0.76927 -0.14143 0.79809 -0.14954 0.82726 -0.15671 C 0.84896 -0.16204 0.86997 -0.1706 0.89184 -0.17384 C 0.91128 -0.17986 0.9316 -0.18403 0.95156 -0.1868 C 1.00556 -0.20301 1.06146 -0.21782 1.11615 -0.22778 C 1.1349 -0.23125 1.15365 -0.2368 1.17257 -0.24051 C 1.19635 -0.24514 1.18368 -0.24491 1.19201 -0.24491 " pathEditMode="relative" ptsTypes="ffffffffffffffffffffffffffffffffffffffffffffffffffffffffffffffffffffA">
                                      <p:cBhvr>
                                        <p:cTn id="3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7" grpId="1"/>
      <p:bldP spid="8" grpId="1" animBg="1"/>
      <p:bldP spid="9" grpId="0"/>
      <p:bldP spid="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108520" y="980728"/>
            <a:ext cx="9108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Mais comment avez-vous fait pour trouver la solution </a:t>
            </a:r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de tête </a:t>
            </a:r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8047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39552" y="1124744"/>
            <a:ext cx="8460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Avez-vous sorti votre leçon de mesure?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69B1213-76E0-4B4B-AAAA-8E1A6B3BC185}"/>
              </a:ext>
            </a:extLst>
          </p:cNvPr>
          <p:cNvSpPr txBox="1"/>
          <p:nvPr/>
        </p:nvSpPr>
        <p:spPr>
          <a:xfrm>
            <a:off x="3275856" y="2564904"/>
            <a:ext cx="28134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1" i="1" dirty="0">
                <a:solidFill>
                  <a:srgbClr val="FF0000"/>
                </a:solidFill>
                <a:latin typeface="Maiandra GD" pitchFamily="34" charset="0"/>
              </a:rPr>
              <a:t>Non !</a:t>
            </a:r>
          </a:p>
        </p:txBody>
      </p:sp>
    </p:spTree>
    <p:extLst>
      <p:ext uri="{BB962C8B-B14F-4D97-AF65-F5344CB8AC3E}">
        <p14:creationId xmlns:p14="http://schemas.microsoft.com/office/powerpoint/2010/main" val="83115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1124744"/>
            <a:ext cx="8820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Avez-vous sorti un tableau de conversion 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69B1213-76E0-4B4B-AAAA-8E1A6B3BC185}"/>
              </a:ext>
            </a:extLst>
          </p:cNvPr>
          <p:cNvSpPr txBox="1"/>
          <p:nvPr/>
        </p:nvSpPr>
        <p:spPr>
          <a:xfrm>
            <a:off x="3275856" y="2564904"/>
            <a:ext cx="28134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1" i="1" dirty="0">
                <a:solidFill>
                  <a:srgbClr val="FF0000"/>
                </a:solidFill>
                <a:latin typeface="Maiandra GD" pitchFamily="34" charset="0"/>
              </a:rPr>
              <a:t>Non !</a:t>
            </a:r>
          </a:p>
        </p:txBody>
      </p:sp>
    </p:spTree>
    <p:extLst>
      <p:ext uri="{BB962C8B-B14F-4D97-AF65-F5344CB8AC3E}">
        <p14:creationId xmlns:p14="http://schemas.microsoft.com/office/powerpoint/2010/main" val="16660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755576" y="2132856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Vous vous êtes simplement servi d’un </a:t>
            </a:r>
            <a:r>
              <a:rPr lang="fr-FR" sz="3600" b="1" i="1" dirty="0">
                <a:solidFill>
                  <a:srgbClr val="FF0000"/>
                </a:solidFill>
                <a:latin typeface="Maiandra GD" pitchFamily="34" charset="0"/>
              </a:rPr>
              <a:t>rapport</a:t>
            </a:r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, d’une </a:t>
            </a:r>
            <a:r>
              <a:rPr lang="fr-FR" sz="3600" b="1" i="1" u="sng" dirty="0">
                <a:solidFill>
                  <a:srgbClr val="FF0000"/>
                </a:solidFill>
                <a:latin typeface="Maiandra GD" pitchFamily="34" charset="0"/>
              </a:rPr>
              <a:t>conversion</a:t>
            </a:r>
            <a:r>
              <a:rPr lang="fr-FR" sz="3600" b="1" i="1" dirty="0">
                <a:solidFill>
                  <a:srgbClr val="FF0000"/>
                </a:solidFill>
                <a:latin typeface="Maiandra GD" pitchFamily="34" charset="0"/>
              </a:rPr>
              <a:t> </a:t>
            </a:r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que vous connaissez par cœur…</a:t>
            </a:r>
          </a:p>
        </p:txBody>
      </p:sp>
    </p:spTree>
    <p:extLst>
      <p:ext uri="{BB962C8B-B14F-4D97-AF65-F5344CB8AC3E}">
        <p14:creationId xmlns:p14="http://schemas.microsoft.com/office/powerpoint/2010/main" val="425194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rgol.fr/images/coure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87784"/>
            <a:ext cx="3607911" cy="293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5496" y="-27384"/>
            <a:ext cx="9108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On sait que…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85851" y="1613216"/>
            <a:ext cx="1965869" cy="1023695"/>
          </a:xfrm>
          <a:prstGeom prst="wedgeRoundRectCallout">
            <a:avLst>
              <a:gd name="adj1" fmla="val 64717"/>
              <a:gd name="adj2" fmla="val 15571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07504" y="1700808"/>
            <a:ext cx="1988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1 km = 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1 000 m</a:t>
            </a:r>
          </a:p>
        </p:txBody>
      </p:sp>
    </p:spTree>
    <p:extLst>
      <p:ext uri="{BB962C8B-B14F-4D97-AF65-F5344CB8AC3E}">
        <p14:creationId xmlns:p14="http://schemas.microsoft.com/office/powerpoint/2010/main" val="222825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argol.fr/images/coure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87784"/>
            <a:ext cx="3607911" cy="293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35496" y="-27384"/>
            <a:ext cx="9108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Grâce à cette connaissance, on peut faire des conversions </a:t>
            </a:r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sans utiliser de tableau</a:t>
            </a:r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 !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85851" y="1613216"/>
            <a:ext cx="1965869" cy="1023695"/>
          </a:xfrm>
          <a:prstGeom prst="wedgeRoundRectCallout">
            <a:avLst>
              <a:gd name="adj1" fmla="val 64717"/>
              <a:gd name="adj2" fmla="val 15571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07504" y="1700808"/>
            <a:ext cx="1988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1 km = 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1 000 m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3358690" y="1700808"/>
            <a:ext cx="4896544" cy="1440160"/>
          </a:xfrm>
          <a:prstGeom prst="wedgeRoundRectCallout">
            <a:avLst>
              <a:gd name="adj1" fmla="val -44065"/>
              <a:gd name="adj2" fmla="val 94842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3369517" y="1844824"/>
            <a:ext cx="48748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2 km c’est 2 fois 1 km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donc 2 km c’est 2 fois 1 000 m</a:t>
            </a:r>
          </a:p>
          <a:p>
            <a:pPr algn="ctr"/>
            <a:r>
              <a:rPr lang="fr-FR" sz="2400" b="1" dirty="0">
                <a:solidFill>
                  <a:srgbClr val="FF0000"/>
                </a:solidFill>
                <a:latin typeface="Maiandra GD" panose="020E0502030308020204" pitchFamily="34" charset="0"/>
              </a:rPr>
              <a:t>2 km = 2 000 m </a:t>
            </a:r>
            <a:r>
              <a:rPr lang="fr-FR" sz="2400" b="1" dirty="0">
                <a:latin typeface="Maiandra GD" panose="020E0502030308020204" pitchFamily="34" charset="0"/>
              </a:rPr>
              <a:t>!</a:t>
            </a:r>
          </a:p>
          <a:p>
            <a:pPr algn="ctr"/>
            <a:endParaRPr lang="fr-FR" sz="2400" b="1" dirty="0">
              <a:latin typeface="Maiandra GD" panose="020E0502030308020204" pitchFamily="34" charset="0"/>
            </a:endParaRPr>
          </a:p>
          <a:p>
            <a:pPr algn="ctr"/>
            <a:endParaRPr lang="fr-FR" sz="2400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25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 animBg="1"/>
      <p:bldP spid="9" grpId="0"/>
      <p:bldP spid="10" grpId="0" animBg="1"/>
      <p:bldP spid="10" grpId="1" animBg="1"/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5D0CB5-DF29-4CFB-9105-AA45F7C9F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>
                <a:solidFill>
                  <a:schemeClr val="tx2"/>
                </a:solidFill>
              </a:rPr>
              <a:t>Rappel : </a:t>
            </a:r>
            <a:br>
              <a:rPr lang="fr-FR" sz="3600" b="1" dirty="0">
                <a:solidFill>
                  <a:schemeClr val="tx2"/>
                </a:solidFill>
              </a:rPr>
            </a:br>
            <a:r>
              <a:rPr lang="fr-FR" sz="3600" b="1" dirty="0">
                <a:solidFill>
                  <a:schemeClr val="tx2"/>
                </a:solidFill>
              </a:rPr>
              <a:t>les unités de mesures de longueur</a:t>
            </a:r>
          </a:p>
        </p:txBody>
      </p:sp>
      <p:pic>
        <p:nvPicPr>
          <p:cNvPr id="3074" name="Picture 2" descr="Escalier des mesures de longueur | Love Quote Picture.com">
            <a:extLst>
              <a:ext uri="{FF2B5EF4-FFF2-40B4-BE49-F238E27FC236}">
                <a16:creationId xmlns:a16="http://schemas.microsoft.com/office/drawing/2014/main" id="{1D4BA1D1-6AD0-45A3-8AA7-40472E89A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72820"/>
            <a:ext cx="82296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4617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496" y="-27384"/>
            <a:ext cx="91085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>
                <a:solidFill>
                  <a:srgbClr val="0070C0"/>
                </a:solidFill>
                <a:latin typeface="Maiandra GD" pitchFamily="34" charset="0"/>
              </a:rPr>
              <a:t>Dans la vie de tous les jours, on ne se promène pas avec un tableau de conversion. </a:t>
            </a:r>
          </a:p>
          <a:p>
            <a:pPr algn="ctr"/>
            <a:r>
              <a:rPr lang="fr-FR" sz="2800" i="1" dirty="0">
                <a:solidFill>
                  <a:srgbClr val="0070C0"/>
                </a:solidFill>
                <a:latin typeface="Maiandra GD" pitchFamily="34" charset="0"/>
              </a:rPr>
              <a:t>Pour pouvoir </a:t>
            </a:r>
            <a:r>
              <a:rPr lang="fr-FR" sz="2800" i="1" dirty="0">
                <a:solidFill>
                  <a:srgbClr val="FF0000"/>
                </a:solidFill>
                <a:latin typeface="Maiandra GD" pitchFamily="34" charset="0"/>
              </a:rPr>
              <a:t>faire les conversions</a:t>
            </a:r>
            <a:r>
              <a:rPr lang="fr-FR" sz="2800" i="1" dirty="0">
                <a:solidFill>
                  <a:srgbClr val="0070C0"/>
                </a:solidFill>
                <a:latin typeface="Maiandra GD" pitchFamily="34" charset="0"/>
              </a:rPr>
              <a:t> courantes, il faut donc connaître par cœur </a:t>
            </a:r>
            <a:r>
              <a:rPr lang="fr-FR" sz="2800" b="1" i="1" dirty="0">
                <a:solidFill>
                  <a:srgbClr val="FF0000"/>
                </a:solidFill>
                <a:latin typeface="Maiandra GD" pitchFamily="34" charset="0"/>
              </a:rPr>
              <a:t>certains rapports</a:t>
            </a:r>
            <a:r>
              <a:rPr lang="fr-FR" sz="2800" i="1" dirty="0">
                <a:solidFill>
                  <a:srgbClr val="0070C0"/>
                </a:solidFill>
                <a:latin typeface="Maiandra GD" pitchFamily="34" charset="0"/>
              </a:rPr>
              <a:t> :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915816" y="2348880"/>
            <a:ext cx="3808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cm = 	10 mm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843808" y="3356992"/>
            <a:ext cx="4240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m = 	100	cm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627784" y="4437112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km = 	1 000 m</a:t>
            </a:r>
          </a:p>
        </p:txBody>
      </p:sp>
    </p:spTree>
    <p:extLst>
      <p:ext uri="{BB962C8B-B14F-4D97-AF65-F5344CB8AC3E}">
        <p14:creationId xmlns:p14="http://schemas.microsoft.com/office/powerpoint/2010/main" val="57552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7896" y="188641"/>
            <a:ext cx="3808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cm = 		mm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87896" y="706006"/>
            <a:ext cx="4240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m = 		cm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9512" y="1280329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km = 		m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32112" y="188640"/>
            <a:ext cx="927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10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932541" y="706006"/>
            <a:ext cx="1271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100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691680" y="1280328"/>
            <a:ext cx="1476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1 000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427984" y="162506"/>
            <a:ext cx="4696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Grâce à ces rapports, on peut </a:t>
            </a:r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effectuer des conversions</a:t>
            </a:r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089941" y="2774285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Je sais que 1 cm = 10 mm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195736" y="2206590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32 cm = ? mm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421801" y="3410769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32 cm c’est 32 x 1 cm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176984" y="4015921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32 cm c’est 32 x 10 mm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195736" y="4683951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i="1" dirty="0">
                <a:solidFill>
                  <a:srgbClr val="FF0000"/>
                </a:solidFill>
                <a:latin typeface="Maiandra GD" pitchFamily="34" charset="0"/>
              </a:rPr>
              <a:t>=&gt; 32 cm c’est ….. mm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23728" y="2127935"/>
            <a:ext cx="5575976" cy="338089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619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7896" y="188641"/>
            <a:ext cx="3808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cm = 		mm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87896" y="706006"/>
            <a:ext cx="4240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m = 		cm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9512" y="1280329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km = 		m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32112" y="188640"/>
            <a:ext cx="927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10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932541" y="706006"/>
            <a:ext cx="1271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100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691680" y="1280328"/>
            <a:ext cx="1476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1 000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427984" y="162506"/>
            <a:ext cx="4696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Grâce à ces rapports, on peut </a:t>
            </a:r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effectuer des conversions</a:t>
            </a:r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763688" y="2774285"/>
            <a:ext cx="590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Je sais que 1 km = 1 000 m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195736" y="2206590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2,3 km = ? m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421801" y="3410769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2,3 km c’est 2,3 x 1 km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850731" y="4015921"/>
            <a:ext cx="590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2,3 km c’est 2,3 x 1 000 m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195736" y="4683951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i="1" dirty="0">
                <a:solidFill>
                  <a:srgbClr val="FF0000"/>
                </a:solidFill>
                <a:latin typeface="Maiandra GD" pitchFamily="34" charset="0"/>
              </a:rPr>
              <a:t>=&gt; 2,3 km c’est ……. 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691680" y="2127935"/>
            <a:ext cx="6219054" cy="338089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40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EB46E1-63FD-4823-8C23-E5D52FF96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824" y="274638"/>
            <a:ext cx="9159824" cy="10413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r-FR" sz="3800" dirty="0">
                <a:solidFill>
                  <a:schemeClr val="accent5">
                    <a:lumMod val="75000"/>
                  </a:schemeClr>
                </a:solidFill>
              </a:rPr>
              <a:t>Pour convertir une unité vers une plus petite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DB8AE3-222A-465E-840B-0547704B2BA7}"/>
              </a:ext>
            </a:extLst>
          </p:cNvPr>
          <p:cNvSpPr txBox="1"/>
          <p:nvPr/>
        </p:nvSpPr>
        <p:spPr>
          <a:xfrm>
            <a:off x="539552" y="1316012"/>
            <a:ext cx="82296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FF0000"/>
                </a:solidFill>
                <a:latin typeface="Maiandra GD" pitchFamily="34" charset="0"/>
              </a:rPr>
              <a:t>1 cm = 10 mm 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	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</a:rPr>
              <a:t>1 m = 100 cm	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1 km = 1 000 m </a:t>
            </a:r>
            <a:endParaRPr lang="fr-FR" sz="2400" i="1" dirty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38EA13F-F569-4B5D-B479-77F0A4A39FE9}"/>
              </a:ext>
            </a:extLst>
          </p:cNvPr>
          <p:cNvSpPr txBox="1"/>
          <p:nvPr/>
        </p:nvSpPr>
        <p:spPr>
          <a:xfrm>
            <a:off x="179512" y="2708920"/>
            <a:ext cx="8784976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	cm  mm </a:t>
            </a:r>
            <a:r>
              <a:rPr lang="fr-FR" sz="2400" b="1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	 	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m  cm …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</a:rPr>
              <a:t> 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 </a:t>
            </a:r>
            <a:r>
              <a:rPr lang="fr-FR" sz="2400" b="1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	 	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km  m … </a:t>
            </a:r>
          </a:p>
          <a:p>
            <a:endParaRPr lang="fr-FR" sz="2400" i="1" dirty="0">
              <a:solidFill>
                <a:srgbClr val="FF0000"/>
              </a:solidFill>
              <a:latin typeface="Maiandra GD" pitchFamily="34" charset="0"/>
              <a:sym typeface="Wingdings" panose="05000000000000000000" pitchFamily="2" charset="2"/>
            </a:endParaRPr>
          </a:p>
          <a:p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	… </a:t>
            </a:r>
            <a:r>
              <a:rPr lang="fr-FR" sz="2400" b="1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x 10	 	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 … </a:t>
            </a:r>
            <a:r>
              <a:rPr lang="fr-FR" sz="2400" b="1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x 100		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… </a:t>
            </a:r>
            <a:r>
              <a:rPr lang="fr-FR" sz="2400" b="1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x 1 000</a:t>
            </a:r>
          </a:p>
          <a:p>
            <a:endParaRPr lang="fr-FR" sz="2400" i="1" dirty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0" name="Flèche : bas 9">
            <a:extLst>
              <a:ext uri="{FF2B5EF4-FFF2-40B4-BE49-F238E27FC236}">
                <a16:creationId xmlns:a16="http://schemas.microsoft.com/office/drawing/2014/main" id="{9610CB67-DA73-46C3-9F0F-F3E8D3FA4453}"/>
              </a:ext>
            </a:extLst>
          </p:cNvPr>
          <p:cNvSpPr/>
          <p:nvPr/>
        </p:nvSpPr>
        <p:spPr>
          <a:xfrm>
            <a:off x="1475656" y="1844824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 : bas 11">
            <a:extLst>
              <a:ext uri="{FF2B5EF4-FFF2-40B4-BE49-F238E27FC236}">
                <a16:creationId xmlns:a16="http://schemas.microsoft.com/office/drawing/2014/main" id="{94049EAD-7102-4503-A95A-16D1568B3513}"/>
              </a:ext>
            </a:extLst>
          </p:cNvPr>
          <p:cNvSpPr/>
          <p:nvPr/>
        </p:nvSpPr>
        <p:spPr>
          <a:xfrm>
            <a:off x="3923928" y="1841122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 : bas 13">
            <a:extLst>
              <a:ext uri="{FF2B5EF4-FFF2-40B4-BE49-F238E27FC236}">
                <a16:creationId xmlns:a16="http://schemas.microsoft.com/office/drawing/2014/main" id="{94538F74-DF49-4E2A-8B9B-F29A07440B76}"/>
              </a:ext>
            </a:extLst>
          </p:cNvPr>
          <p:cNvSpPr/>
          <p:nvPr/>
        </p:nvSpPr>
        <p:spPr>
          <a:xfrm>
            <a:off x="6516216" y="1883258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06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2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539F873-8720-43A1-A0AF-B5A3BC454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4026" y="2043663"/>
            <a:ext cx="4578895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000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 TOI de JOUER !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80D58E-BF3F-4F28-AF53-D86038A15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4026" y="4074718"/>
            <a:ext cx="457889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2400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70133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07714" y="132190"/>
            <a:ext cx="5832632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FF0000"/>
                </a:solidFill>
                <a:latin typeface="Maiandra GD" pitchFamily="34" charset="0"/>
              </a:rPr>
              <a:t>1 cm = 10 mm 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	cm  mm … </a:t>
            </a:r>
            <a:r>
              <a:rPr lang="fr-FR" sz="2400" b="1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x 10</a:t>
            </a:r>
            <a:endParaRPr lang="fr-FR" sz="2400" b="1" i="1" dirty="0">
              <a:solidFill>
                <a:srgbClr val="FF0000"/>
              </a:solidFill>
              <a:latin typeface="Maiandra GD" pitchFamily="34" charset="0"/>
            </a:endParaRPr>
          </a:p>
          <a:p>
            <a:r>
              <a:rPr lang="fr-FR" sz="2400" i="1" dirty="0">
                <a:solidFill>
                  <a:srgbClr val="FF0000"/>
                </a:solidFill>
                <a:latin typeface="Maiandra GD" pitchFamily="34" charset="0"/>
              </a:rPr>
              <a:t>1 m = 100 cm	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m  cm …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</a:rPr>
              <a:t> 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 </a:t>
            </a:r>
            <a:r>
              <a:rPr lang="fr-FR" sz="2400" b="1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x 100</a:t>
            </a:r>
            <a:endParaRPr lang="fr-FR" sz="2400" b="1" i="1" dirty="0">
              <a:solidFill>
                <a:srgbClr val="FF0000"/>
              </a:solidFill>
              <a:latin typeface="Maiandra GD" pitchFamily="34" charset="0"/>
            </a:endParaRPr>
          </a:p>
          <a:p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1 km = 1 000 m 	km  m … </a:t>
            </a:r>
            <a:r>
              <a:rPr lang="fr-FR" sz="2400" b="1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x 1 000</a:t>
            </a:r>
            <a:endParaRPr lang="fr-FR" sz="2400" i="1" dirty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4660" y="1332519"/>
            <a:ext cx="90993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>
                <a:solidFill>
                  <a:srgbClr val="7030A0"/>
                </a:solidFill>
                <a:latin typeface="Maiandra GD" pitchFamily="34" charset="0"/>
              </a:rPr>
              <a:t>Convertis ces mesures dans l’unité demandée en t’aidant des rapports connus.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326594" y="2204864"/>
            <a:ext cx="44908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2800" dirty="0">
                <a:solidFill>
                  <a:srgbClr val="0000FF"/>
                </a:solidFill>
                <a:latin typeface="Maiandra GD" panose="020E0502030308020204" pitchFamily="34" charset="0"/>
              </a:rPr>
              <a:t>4 cm = …….. mm</a:t>
            </a:r>
          </a:p>
          <a:p>
            <a:pPr marL="514350" indent="-514350">
              <a:buFont typeface="+mj-lt"/>
              <a:buAutoNum type="alphaLcPeriod"/>
            </a:pPr>
            <a:endParaRPr lang="fr-FR" sz="2800" dirty="0">
              <a:solidFill>
                <a:srgbClr val="0000FF"/>
              </a:solidFill>
              <a:latin typeface="Maiandra GD" panose="020E0502030308020204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800" dirty="0">
                <a:solidFill>
                  <a:srgbClr val="0000FF"/>
                </a:solidFill>
                <a:latin typeface="Maiandra GD" panose="020E0502030308020204" pitchFamily="34" charset="0"/>
              </a:rPr>
              <a:t>6,7 cm = …….. mm</a:t>
            </a:r>
          </a:p>
          <a:p>
            <a:pPr marL="514350" indent="-514350">
              <a:buFont typeface="+mj-lt"/>
              <a:buAutoNum type="alphaLcPeriod"/>
            </a:pPr>
            <a:endParaRPr lang="en-US" sz="2800" dirty="0">
              <a:solidFill>
                <a:srgbClr val="0000FF"/>
              </a:solidFill>
              <a:latin typeface="Maiandra GD" panose="020E0502030308020204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800" dirty="0">
                <a:solidFill>
                  <a:srgbClr val="0000FF"/>
                </a:solidFill>
                <a:latin typeface="Maiandra GD" panose="020E0502030308020204" pitchFamily="34" charset="0"/>
              </a:rPr>
              <a:t>547 m = …….. cm</a:t>
            </a:r>
          </a:p>
          <a:p>
            <a:pPr marL="514350" indent="-514350">
              <a:buFont typeface="+mj-lt"/>
              <a:buAutoNum type="alphaLcPeriod"/>
            </a:pPr>
            <a:endParaRPr lang="fr-FR" sz="2800" dirty="0">
              <a:solidFill>
                <a:srgbClr val="0000FF"/>
              </a:solidFill>
              <a:latin typeface="Maiandra GD" panose="020E0502030308020204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800" dirty="0">
                <a:solidFill>
                  <a:srgbClr val="0000FF"/>
                </a:solidFill>
                <a:latin typeface="Maiandra GD" panose="020E0502030308020204" pitchFamily="34" charset="0"/>
              </a:rPr>
              <a:t>56 km = …….. m</a:t>
            </a:r>
          </a:p>
          <a:p>
            <a:pPr marL="514350" indent="-514350">
              <a:buFont typeface="+mj-lt"/>
              <a:buAutoNum type="alphaLcPeriod"/>
            </a:pPr>
            <a:endParaRPr lang="fr-FR" sz="2800" dirty="0">
              <a:solidFill>
                <a:srgbClr val="0000FF"/>
              </a:solidFill>
              <a:latin typeface="Maiandra GD" panose="020E0502030308020204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800" dirty="0">
                <a:solidFill>
                  <a:srgbClr val="0000FF"/>
                </a:solidFill>
                <a:latin typeface="Maiandra GD" panose="020E0502030308020204" pitchFamily="34" charset="0"/>
              </a:rPr>
              <a:t>13,8 km = …….. m</a:t>
            </a:r>
            <a:endParaRPr lang="fr-FR" sz="2800" dirty="0">
              <a:solidFill>
                <a:srgbClr val="0000FF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33" name="Connecteur droit 32"/>
          <p:cNvCxnSpPr/>
          <p:nvPr/>
        </p:nvCxnSpPr>
        <p:spPr>
          <a:xfrm>
            <a:off x="683568" y="2115986"/>
            <a:ext cx="0" cy="453302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6E5D55E1-77A2-46A7-A61C-DA8AB4E6ABE2}"/>
              </a:ext>
            </a:extLst>
          </p:cNvPr>
          <p:cNvCxnSpPr/>
          <p:nvPr/>
        </p:nvCxnSpPr>
        <p:spPr>
          <a:xfrm>
            <a:off x="683568" y="2132856"/>
            <a:ext cx="0" cy="453302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2451E309-592C-4705-B82C-EAC37FE96CB9}"/>
              </a:ext>
            </a:extLst>
          </p:cNvPr>
          <p:cNvCxnSpPr>
            <a:cxnSpLocks/>
          </p:cNvCxnSpPr>
          <p:nvPr/>
        </p:nvCxnSpPr>
        <p:spPr>
          <a:xfrm>
            <a:off x="4572000" y="332656"/>
            <a:ext cx="0" cy="94100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78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7896" y="188641"/>
            <a:ext cx="3808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cm = 		mm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87896" y="706006"/>
            <a:ext cx="4240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m = 		cm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9512" y="1280329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km = 		m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32112" y="188640"/>
            <a:ext cx="927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10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932541" y="706006"/>
            <a:ext cx="1271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100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691680" y="1280328"/>
            <a:ext cx="1476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1 000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427984" y="162506"/>
            <a:ext cx="4696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Grâce à ces rapports, on peut </a:t>
            </a:r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effectuer des conversions</a:t>
            </a:r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763688" y="2774285"/>
            <a:ext cx="590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Je sais que 1 cm = 10 mm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195736" y="2206590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140 mm = ? cm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850731" y="4015921"/>
            <a:ext cx="590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140 mm c’est 140 : 10 cm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850731" y="4683951"/>
            <a:ext cx="5920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i="1" dirty="0">
                <a:solidFill>
                  <a:srgbClr val="FF0000"/>
                </a:solidFill>
                <a:latin typeface="Maiandra GD" pitchFamily="34" charset="0"/>
              </a:rPr>
              <a:t>=&gt; 140 mm c’est ……. cm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691680" y="2127935"/>
            <a:ext cx="6219054" cy="3380894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54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1" grpId="1"/>
      <p:bldP spid="12" grpId="0"/>
      <p:bldP spid="12" grpId="1"/>
      <p:bldP spid="14" grpId="0"/>
      <p:bldP spid="14" grpId="1"/>
      <p:bldP spid="15" grpId="0"/>
      <p:bldP spid="15" grpId="1"/>
      <p:bldP spid="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7896" y="188641"/>
            <a:ext cx="3808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cm = 		mm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87896" y="706006"/>
            <a:ext cx="4240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m = 		cm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9512" y="1280329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km = 		m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32112" y="188640"/>
            <a:ext cx="927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10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932541" y="706006"/>
            <a:ext cx="1271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100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691680" y="1280328"/>
            <a:ext cx="1476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1 000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427984" y="162506"/>
            <a:ext cx="4696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Grâce à ces rapports, on peut </a:t>
            </a:r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effectuer des conversions</a:t>
            </a:r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763688" y="2774285"/>
            <a:ext cx="590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Je sais que 1 km = 1 000 m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195736" y="2206590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1 250 m = ? km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763688" y="4015921"/>
            <a:ext cx="6219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1 250 m c’est 1 250 : 1000 km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850731" y="4683951"/>
            <a:ext cx="5920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i="1" dirty="0">
                <a:solidFill>
                  <a:srgbClr val="FF0000"/>
                </a:solidFill>
                <a:latin typeface="Maiandra GD" pitchFamily="34" charset="0"/>
              </a:rPr>
              <a:t>=&gt; 1 250 m c’est ……. km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691680" y="2127935"/>
            <a:ext cx="6480720" cy="3380894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19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1" grpId="1"/>
      <p:bldP spid="12" grpId="0"/>
      <p:bldP spid="12" grpId="1"/>
      <p:bldP spid="14" grpId="0"/>
      <p:bldP spid="14" grpId="1"/>
      <p:bldP spid="15" grpId="0"/>
      <p:bldP spid="15" grpId="1"/>
      <p:bldP spid="1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EB46E1-63FD-4823-8C23-E5D52FF96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41374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r>
              <a:rPr lang="fr-FR" sz="3800" dirty="0">
                <a:solidFill>
                  <a:schemeClr val="accent6"/>
                </a:solidFill>
              </a:rPr>
              <a:t>Pour convertir une unité vers une plus grande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DB8AE3-222A-465E-840B-0547704B2BA7}"/>
              </a:ext>
            </a:extLst>
          </p:cNvPr>
          <p:cNvSpPr txBox="1"/>
          <p:nvPr/>
        </p:nvSpPr>
        <p:spPr>
          <a:xfrm>
            <a:off x="539552" y="1316012"/>
            <a:ext cx="82296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FF0000"/>
                </a:solidFill>
                <a:latin typeface="Maiandra GD" pitchFamily="34" charset="0"/>
              </a:rPr>
              <a:t>1 cm = 10 mm 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	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</a:rPr>
              <a:t>1 m = 100 cm	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1 km = 1 000 m </a:t>
            </a:r>
            <a:endParaRPr lang="fr-FR" sz="2400" i="1" dirty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38EA13F-F569-4B5D-B479-77F0A4A39FE9}"/>
              </a:ext>
            </a:extLst>
          </p:cNvPr>
          <p:cNvSpPr txBox="1"/>
          <p:nvPr/>
        </p:nvSpPr>
        <p:spPr>
          <a:xfrm>
            <a:off x="179512" y="2708920"/>
            <a:ext cx="8784976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	mm  cm </a:t>
            </a:r>
            <a:r>
              <a:rPr lang="fr-FR" sz="2400" b="1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	 	c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m  m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</a:rPr>
              <a:t> 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 </a:t>
            </a:r>
            <a:r>
              <a:rPr lang="fr-FR" sz="2400" b="1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	 	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m  km </a:t>
            </a:r>
          </a:p>
          <a:p>
            <a:endParaRPr lang="fr-FR" sz="2400" i="1" dirty="0">
              <a:solidFill>
                <a:srgbClr val="FF0000"/>
              </a:solidFill>
              <a:latin typeface="Maiandra GD" pitchFamily="34" charset="0"/>
              <a:sym typeface="Wingdings" panose="05000000000000000000" pitchFamily="2" charset="2"/>
            </a:endParaRPr>
          </a:p>
          <a:p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	… </a:t>
            </a:r>
            <a:r>
              <a:rPr lang="fr-FR" sz="2400" b="1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: 10	 	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 	… </a:t>
            </a:r>
            <a:r>
              <a:rPr lang="fr-FR" sz="2400" b="1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: 100		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… </a:t>
            </a:r>
            <a:r>
              <a:rPr lang="fr-FR" sz="2400" b="1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: 1 000</a:t>
            </a:r>
          </a:p>
          <a:p>
            <a:endParaRPr lang="fr-FR" sz="2400" i="1" dirty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0" name="Flèche : bas 9">
            <a:extLst>
              <a:ext uri="{FF2B5EF4-FFF2-40B4-BE49-F238E27FC236}">
                <a16:creationId xmlns:a16="http://schemas.microsoft.com/office/drawing/2014/main" id="{9610CB67-DA73-46C3-9F0F-F3E8D3FA4453}"/>
              </a:ext>
            </a:extLst>
          </p:cNvPr>
          <p:cNvSpPr/>
          <p:nvPr/>
        </p:nvSpPr>
        <p:spPr>
          <a:xfrm>
            <a:off x="1475656" y="1844824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 : bas 11">
            <a:extLst>
              <a:ext uri="{FF2B5EF4-FFF2-40B4-BE49-F238E27FC236}">
                <a16:creationId xmlns:a16="http://schemas.microsoft.com/office/drawing/2014/main" id="{94049EAD-7102-4503-A95A-16D1568B3513}"/>
              </a:ext>
            </a:extLst>
          </p:cNvPr>
          <p:cNvSpPr/>
          <p:nvPr/>
        </p:nvSpPr>
        <p:spPr>
          <a:xfrm>
            <a:off x="3923928" y="1841122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 : bas 13">
            <a:extLst>
              <a:ext uri="{FF2B5EF4-FFF2-40B4-BE49-F238E27FC236}">
                <a16:creationId xmlns:a16="http://schemas.microsoft.com/office/drawing/2014/main" id="{94538F74-DF49-4E2A-8B9B-F29A07440B76}"/>
              </a:ext>
            </a:extLst>
          </p:cNvPr>
          <p:cNvSpPr/>
          <p:nvPr/>
        </p:nvSpPr>
        <p:spPr>
          <a:xfrm>
            <a:off x="6516216" y="1883258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9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2" grpId="0" animBg="1"/>
      <p:bldP spid="1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539F873-8720-43A1-A0AF-B5A3BC454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4026" y="2043663"/>
            <a:ext cx="4578895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000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 TOI de JOUER !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80D58E-BF3F-4F28-AF53-D86038A15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4026" y="4074718"/>
            <a:ext cx="457889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2400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384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886700" cy="2232248"/>
          </a:xfrm>
        </p:spPr>
        <p:txBody>
          <a:bodyPr>
            <a:normAutofit/>
          </a:bodyPr>
          <a:lstStyle/>
          <a:p>
            <a:pPr eaLnBrk="1" hangingPunct="1"/>
            <a:r>
              <a:rPr lang="fr-FR" sz="8800" b="1" dirty="0">
                <a:solidFill>
                  <a:srgbClr val="FF0000"/>
                </a:solidFill>
                <a:latin typeface="Maiandra GD" pitchFamily="34" charset="0"/>
              </a:rPr>
              <a:t>Les longueurs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/>
              <a:t>Mathématiques - </a:t>
            </a:r>
            <a:r>
              <a:rPr lang="fr-FR" i="1" dirty="0"/>
              <a:t>Mesure</a:t>
            </a:r>
            <a:endParaRPr lang="fr-FR" dirty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79512" y="4357688"/>
            <a:ext cx="871296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4800" dirty="0">
                <a:solidFill>
                  <a:srgbClr val="0070C0"/>
                </a:solidFill>
                <a:latin typeface="Maiandra GD" pitchFamily="34" charset="0"/>
                <a:sym typeface="Wingdings"/>
              </a:rPr>
              <a:t></a:t>
            </a:r>
            <a:r>
              <a:rPr lang="fr-FR" sz="4800" i="1" dirty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 Utiliser des rapports connus</a:t>
            </a:r>
            <a:endParaRPr lang="fr-FR" sz="48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88639"/>
            <a:ext cx="1800200" cy="69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46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6" grpId="0"/>
      <p:bldP spid="6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07714" y="132190"/>
            <a:ext cx="5832632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FF0000"/>
                </a:solidFill>
                <a:latin typeface="Maiandra GD" pitchFamily="34" charset="0"/>
              </a:rPr>
              <a:t>1 cm = 10 mm 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	mm  cm … </a:t>
            </a:r>
            <a:r>
              <a:rPr lang="fr-FR" sz="2400" b="1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: 10</a:t>
            </a:r>
            <a:endParaRPr lang="fr-FR" sz="2400" b="1" i="1" dirty="0">
              <a:solidFill>
                <a:srgbClr val="FF0000"/>
              </a:solidFill>
              <a:latin typeface="Maiandra GD" pitchFamily="34" charset="0"/>
            </a:endParaRPr>
          </a:p>
          <a:p>
            <a:r>
              <a:rPr lang="fr-FR" sz="2400" i="1" dirty="0">
                <a:solidFill>
                  <a:srgbClr val="FF0000"/>
                </a:solidFill>
                <a:latin typeface="Maiandra GD" pitchFamily="34" charset="0"/>
              </a:rPr>
              <a:t>1 m = 100 cm	c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m  m …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</a:rPr>
              <a:t> </a:t>
            </a:r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 </a:t>
            </a:r>
            <a:r>
              <a:rPr lang="fr-FR" sz="2400" b="1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: 100</a:t>
            </a:r>
            <a:endParaRPr lang="fr-FR" sz="2400" b="1" i="1" dirty="0">
              <a:solidFill>
                <a:srgbClr val="FF0000"/>
              </a:solidFill>
              <a:latin typeface="Maiandra GD" pitchFamily="34" charset="0"/>
            </a:endParaRPr>
          </a:p>
          <a:p>
            <a:r>
              <a:rPr lang="fr-FR" sz="2400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1 km = 1 000 m 	m  km … </a:t>
            </a:r>
            <a:r>
              <a:rPr lang="fr-FR" sz="2400" b="1" i="1" dirty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: 1 000</a:t>
            </a:r>
            <a:endParaRPr lang="fr-FR" sz="2400" i="1" dirty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4660" y="1332519"/>
            <a:ext cx="90993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>
                <a:solidFill>
                  <a:srgbClr val="7030A0"/>
                </a:solidFill>
                <a:latin typeface="Maiandra GD" pitchFamily="34" charset="0"/>
              </a:rPr>
              <a:t>Convertis ces mesures dans l’unité demandée en t’aidant des rapports connus.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99792" y="2276872"/>
            <a:ext cx="45520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Maiandra GD" panose="020E0502030308020204" pitchFamily="34" charset="0"/>
              </a:rPr>
              <a:t>70 mm = …….. cm</a:t>
            </a:r>
          </a:p>
          <a:p>
            <a:pPr marL="514350" indent="-514350">
              <a:buFont typeface="+mj-lt"/>
              <a:buAutoNum type="alphaLcPeriod"/>
            </a:pPr>
            <a:endParaRPr lang="fr-FR" sz="2800" dirty="0">
              <a:solidFill>
                <a:schemeClr val="accent5">
                  <a:lumMod val="75000"/>
                </a:schemeClr>
              </a:solidFill>
              <a:latin typeface="Maiandra GD" panose="020E0502030308020204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Maiandra GD" panose="020E0502030308020204" pitchFamily="34" charset="0"/>
              </a:rPr>
              <a:t>18 mm =  …….. cm</a:t>
            </a:r>
          </a:p>
          <a:p>
            <a:pPr marL="514350" indent="-514350">
              <a:buFont typeface="+mj-lt"/>
              <a:buAutoNum type="alphaLcPeriod"/>
            </a:pPr>
            <a:endParaRPr lang="fr-FR" sz="2800" dirty="0">
              <a:solidFill>
                <a:schemeClr val="accent5">
                  <a:lumMod val="75000"/>
                </a:schemeClr>
              </a:solidFill>
              <a:latin typeface="Maiandra GD" panose="020E0502030308020204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Maiandra GD" panose="020E0502030308020204" pitchFamily="34" charset="0"/>
              </a:rPr>
              <a:t>300 cm =  …….. m</a:t>
            </a:r>
          </a:p>
          <a:p>
            <a:pPr marL="514350" indent="-514350">
              <a:buFont typeface="+mj-lt"/>
              <a:buAutoNum type="alphaLcPeriod"/>
            </a:pPr>
            <a:endParaRPr lang="fr-FR" sz="2800" dirty="0">
              <a:solidFill>
                <a:schemeClr val="accent5">
                  <a:lumMod val="75000"/>
                </a:schemeClr>
              </a:solidFill>
              <a:latin typeface="Maiandra GD" panose="020E0502030308020204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Maiandra GD" panose="020E0502030308020204" pitchFamily="34" charset="0"/>
              </a:rPr>
              <a:t>67 000 m = …….. km</a:t>
            </a:r>
          </a:p>
          <a:p>
            <a:pPr marL="514350" indent="-514350">
              <a:buFont typeface="+mj-lt"/>
              <a:buAutoNum type="alphaLcPeriod"/>
            </a:pPr>
            <a:endParaRPr lang="fr-FR" sz="2800" dirty="0">
              <a:solidFill>
                <a:schemeClr val="accent5">
                  <a:lumMod val="75000"/>
                </a:schemeClr>
              </a:solidFill>
              <a:latin typeface="Maiandra GD" panose="020E0502030308020204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Maiandra GD" panose="020E0502030308020204" pitchFamily="34" charset="0"/>
              </a:rPr>
              <a:t>3 500 m = ……..   km</a:t>
            </a:r>
            <a:endParaRPr lang="fr-FR" sz="2800" dirty="0">
              <a:solidFill>
                <a:schemeClr val="accent5">
                  <a:lumMod val="75000"/>
                </a:schemeClr>
              </a:solidFill>
              <a:latin typeface="Maiandra GD" panose="020E0502030308020204" pitchFamily="34" charset="0"/>
            </a:endParaRPr>
          </a:p>
        </p:txBody>
      </p:sp>
      <p:cxnSp>
        <p:nvCxnSpPr>
          <p:cNvPr id="33" name="Connecteur droit 32"/>
          <p:cNvCxnSpPr/>
          <p:nvPr/>
        </p:nvCxnSpPr>
        <p:spPr>
          <a:xfrm>
            <a:off x="683568" y="2132856"/>
            <a:ext cx="0" cy="453302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F1C052E0-5F64-497C-BE2D-C32D7591EEDF}"/>
              </a:ext>
            </a:extLst>
          </p:cNvPr>
          <p:cNvCxnSpPr>
            <a:cxnSpLocks/>
          </p:cNvCxnSpPr>
          <p:nvPr/>
        </p:nvCxnSpPr>
        <p:spPr>
          <a:xfrm>
            <a:off x="4427984" y="261105"/>
            <a:ext cx="0" cy="101301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29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032987-02F7-4C62-B6EB-1596485A3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i="1" dirty="0">
                <a:solidFill>
                  <a:schemeClr val="tx2"/>
                </a:solidFill>
              </a:rPr>
              <a:t>Pour passer d’une unité à une autre…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06BD2A33-67B8-407B-9802-A0F74B2B6B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09" y="2132856"/>
            <a:ext cx="8917491" cy="1667562"/>
          </a:xfrm>
        </p:spPr>
      </p:pic>
    </p:spTree>
    <p:extLst>
      <p:ext uri="{BB962C8B-B14F-4D97-AF65-F5344CB8AC3E}">
        <p14:creationId xmlns:p14="http://schemas.microsoft.com/office/powerpoint/2010/main" val="79924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D5B9A5-2A7F-48C6-A7A5-4CC332C34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un point sur les mesures de longueur | Fantadys">
            <a:extLst>
              <a:ext uri="{FF2B5EF4-FFF2-40B4-BE49-F238E27FC236}">
                <a16:creationId xmlns:a16="http://schemas.microsoft.com/office/drawing/2014/main" id="{8C0E9327-8966-4EC1-9E5B-2261A4429DB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66" y="1600200"/>
            <a:ext cx="807606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362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argol.fr/images/coure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87784"/>
            <a:ext cx="3607911" cy="293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drkin.com/wp-content/uploads/2013/01/entraineur_300x225_kjhmq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0152" y="3712155"/>
            <a:ext cx="2686422" cy="282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5350407" y="801065"/>
            <a:ext cx="3610863" cy="2299378"/>
          </a:xfrm>
          <a:prstGeom prst="wedgeRoundRectCallout">
            <a:avLst>
              <a:gd name="adj1" fmla="val 8935"/>
              <a:gd name="adj2" fmla="val 7763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350408" y="978646"/>
            <a:ext cx="3600400" cy="1944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Pour t’échauffer, tu vas faire 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des tours de piste. 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Tu dois courir </a:t>
            </a:r>
            <a:r>
              <a:rPr lang="fr-FR" sz="2400" b="1" dirty="0">
                <a:solidFill>
                  <a:srgbClr val="FF0000"/>
                </a:solidFill>
                <a:latin typeface="Maiandra GD" panose="020E0502030308020204" pitchFamily="34" charset="0"/>
              </a:rPr>
              <a:t>2 km </a:t>
            </a:r>
            <a:r>
              <a:rPr lang="fr-FR" sz="2400" b="1" dirty="0">
                <a:latin typeface="Maiandra GD" panose="020E0502030308020204" pitchFamily="34" charset="0"/>
              </a:rPr>
              <a:t>!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Allez, c’est parti !!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90107" y="938548"/>
            <a:ext cx="2149645" cy="1012206"/>
          </a:xfrm>
          <a:prstGeom prst="wedgeRoundRectCallout">
            <a:avLst>
              <a:gd name="adj1" fmla="val 63503"/>
              <a:gd name="adj2" fmla="val 22940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90107" y="1029152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OK, c’est parti !</a:t>
            </a:r>
          </a:p>
        </p:txBody>
      </p:sp>
    </p:spTree>
    <p:extLst>
      <p:ext uri="{BB962C8B-B14F-4D97-AF65-F5344CB8AC3E}">
        <p14:creationId xmlns:p14="http://schemas.microsoft.com/office/powerpoint/2010/main" val="171143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2" grpId="0" animBg="1"/>
      <p:bldP spid="12" grpId="1" animBg="1"/>
      <p:bldP spid="13" grpId="0"/>
      <p:bldP spid="1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rgol.fr/images/coure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87784"/>
            <a:ext cx="3607911" cy="293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drkin.com/wp-content/uploads/2013/01/entraineur_300x225_kjhmq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0152" y="3712155"/>
            <a:ext cx="2686422" cy="282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827584" y="955587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Euh… Ça fait combien de tours tout ça ??</a:t>
            </a:r>
          </a:p>
        </p:txBody>
      </p:sp>
      <p:sp>
        <p:nvSpPr>
          <p:cNvPr id="11" name="Pensées 10"/>
          <p:cNvSpPr/>
          <p:nvPr/>
        </p:nvSpPr>
        <p:spPr>
          <a:xfrm>
            <a:off x="190108" y="188641"/>
            <a:ext cx="4659330" cy="2734222"/>
          </a:xfrm>
          <a:prstGeom prst="cloudCallout">
            <a:avLst>
              <a:gd name="adj1" fmla="val 8638"/>
              <a:gd name="adj2" fmla="val 7981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7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rgol.fr/images/coure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87784"/>
            <a:ext cx="3607911" cy="293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drkin.com/wp-content/uploads/2013/01/entraineur_300x225_kjhmq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0152" y="3712155"/>
            <a:ext cx="2686422" cy="282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899592" y="1004535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Alors, un tour c’est </a:t>
            </a:r>
            <a:r>
              <a:rPr lang="fr-FR" sz="2400" b="1" dirty="0">
                <a:solidFill>
                  <a:srgbClr val="FF0000"/>
                </a:solidFill>
                <a:latin typeface="Maiandra GD" panose="020E0502030308020204" pitchFamily="34" charset="0"/>
              </a:rPr>
              <a:t>400 m</a:t>
            </a:r>
            <a:r>
              <a:rPr lang="fr-FR" sz="2400" b="1" dirty="0">
                <a:latin typeface="Maiandra GD" panose="020E0502030308020204" pitchFamily="34" charset="0"/>
              </a:rPr>
              <a:t> et je dois courir </a:t>
            </a:r>
            <a:r>
              <a:rPr lang="fr-FR" sz="2400" b="1" dirty="0">
                <a:solidFill>
                  <a:srgbClr val="FF0000"/>
                </a:solidFill>
                <a:latin typeface="Maiandra GD" panose="020E0502030308020204" pitchFamily="34" charset="0"/>
              </a:rPr>
              <a:t>2 km.</a:t>
            </a:r>
          </a:p>
        </p:txBody>
      </p:sp>
      <p:sp>
        <p:nvSpPr>
          <p:cNvPr id="9" name="Pensées 8"/>
          <p:cNvSpPr/>
          <p:nvPr/>
        </p:nvSpPr>
        <p:spPr>
          <a:xfrm>
            <a:off x="190108" y="188641"/>
            <a:ext cx="4659330" cy="2734222"/>
          </a:xfrm>
          <a:prstGeom prst="cloudCallout">
            <a:avLst>
              <a:gd name="adj1" fmla="val 8638"/>
              <a:gd name="adj2" fmla="val 7981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50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rgol.fr/images/coure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87784"/>
            <a:ext cx="3607911" cy="293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drkin.com/wp-content/uploads/2013/01/entraineur_300x225_kjhmq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0152" y="3712155"/>
            <a:ext cx="2686422" cy="282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973334" y="116676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  <a:latin typeface="Maiandra GD" panose="020E0502030308020204" pitchFamily="34" charset="0"/>
              </a:rPr>
              <a:t>2 km</a:t>
            </a:r>
            <a:r>
              <a:rPr lang="fr-FR" sz="2400" b="1" dirty="0">
                <a:latin typeface="Maiandra GD" panose="020E0502030308020204" pitchFamily="34" charset="0"/>
              </a:rPr>
              <a:t>, ça doit faire</a:t>
            </a:r>
            <a:r>
              <a:rPr lang="mr-IN" sz="2400" b="1" dirty="0">
                <a:latin typeface="Maiandra GD" panose="020E0502030308020204" pitchFamily="34" charset="0"/>
              </a:rPr>
              <a:t>…</a:t>
            </a:r>
            <a:r>
              <a:rPr lang="fr-FR" sz="2400" b="1" dirty="0"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fr-FR" sz="2400" b="1" dirty="0">
                <a:solidFill>
                  <a:srgbClr val="FF0000"/>
                </a:solidFill>
                <a:latin typeface="Maiandra GD" panose="020E0502030308020204" pitchFamily="34" charset="0"/>
              </a:rPr>
              <a:t>.......... m.</a:t>
            </a:r>
          </a:p>
        </p:txBody>
      </p:sp>
      <p:sp>
        <p:nvSpPr>
          <p:cNvPr id="9" name="Pensées 8"/>
          <p:cNvSpPr/>
          <p:nvPr/>
        </p:nvSpPr>
        <p:spPr>
          <a:xfrm>
            <a:off x="190108" y="188641"/>
            <a:ext cx="4659330" cy="2734222"/>
          </a:xfrm>
          <a:prstGeom prst="cloudCallout">
            <a:avLst>
              <a:gd name="adj1" fmla="val 8638"/>
              <a:gd name="adj2" fmla="val 7981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57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rgol.fr/images/coure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87784"/>
            <a:ext cx="3607911" cy="293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drkin.com/wp-content/uploads/2013/01/entraineur_300x225_kjhmq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0152" y="3712155"/>
            <a:ext cx="2686422" cy="282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973334" y="116676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  <a:latin typeface="Maiandra GD" panose="020E0502030308020204" pitchFamily="34" charset="0"/>
              </a:rPr>
              <a:t>2 km</a:t>
            </a:r>
            <a:r>
              <a:rPr lang="fr-FR" sz="2400" b="1" dirty="0">
                <a:latin typeface="Maiandra GD" panose="020E0502030308020204" pitchFamily="34" charset="0"/>
              </a:rPr>
              <a:t>, ça doit faire</a:t>
            </a:r>
            <a:r>
              <a:rPr lang="mr-IN" sz="2400" b="1" dirty="0">
                <a:latin typeface="Maiandra GD" panose="020E0502030308020204" pitchFamily="34" charset="0"/>
              </a:rPr>
              <a:t>…</a:t>
            </a:r>
            <a:r>
              <a:rPr lang="fr-FR" sz="2400" b="1" dirty="0"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fr-FR" sz="2400" b="1" dirty="0">
                <a:solidFill>
                  <a:srgbClr val="FF0000"/>
                </a:solidFill>
                <a:latin typeface="Maiandra GD" panose="020E0502030308020204" pitchFamily="34" charset="0"/>
              </a:rPr>
              <a:t>2 000 m.</a:t>
            </a:r>
          </a:p>
        </p:txBody>
      </p:sp>
      <p:sp>
        <p:nvSpPr>
          <p:cNvPr id="9" name="Pensées 8"/>
          <p:cNvSpPr/>
          <p:nvPr/>
        </p:nvSpPr>
        <p:spPr>
          <a:xfrm>
            <a:off x="190108" y="188641"/>
            <a:ext cx="4659330" cy="2734222"/>
          </a:xfrm>
          <a:prstGeom prst="cloudCallout">
            <a:avLst>
              <a:gd name="adj1" fmla="val 8638"/>
              <a:gd name="adj2" fmla="val 7981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39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rgol.fr/images/coureu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87784"/>
            <a:ext cx="3607911" cy="293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drkin.com/wp-content/uploads/2013/01/entraineur_300x225_kjhmqf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0152" y="3712155"/>
            <a:ext cx="2686422" cy="282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973334" y="116676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  <a:latin typeface="Maiandra GD" panose="020E0502030308020204" pitchFamily="34" charset="0"/>
              </a:rPr>
              <a:t>2 000 </a:t>
            </a:r>
            <a:r>
              <a:rPr lang="fr-FR" sz="2400" b="1" dirty="0">
                <a:latin typeface="Maiandra GD" panose="020E0502030308020204" pitchFamily="34" charset="0"/>
              </a:rPr>
              <a:t>c’est… </a:t>
            </a:r>
            <a:r>
              <a:rPr lang="fr-FR" sz="2400" b="1" dirty="0">
                <a:solidFill>
                  <a:srgbClr val="FF0000"/>
                </a:solidFill>
                <a:latin typeface="Maiandra GD" panose="020E0502030308020204" pitchFamily="34" charset="0"/>
              </a:rPr>
              <a:t>…. fois 400.</a:t>
            </a:r>
          </a:p>
        </p:txBody>
      </p:sp>
      <p:sp>
        <p:nvSpPr>
          <p:cNvPr id="9" name="Pensées 8"/>
          <p:cNvSpPr/>
          <p:nvPr/>
        </p:nvSpPr>
        <p:spPr>
          <a:xfrm>
            <a:off x="190108" y="188641"/>
            <a:ext cx="4659330" cy="2734222"/>
          </a:xfrm>
          <a:prstGeom prst="cloudCallout">
            <a:avLst>
              <a:gd name="adj1" fmla="val 8638"/>
              <a:gd name="adj2" fmla="val 7981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56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858</Words>
  <Application>Microsoft Office PowerPoint</Application>
  <PresentationFormat>Affichage à l'écran (4:3)</PresentationFormat>
  <Paragraphs>131</Paragraphs>
  <Slides>32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6" baseType="lpstr">
      <vt:lpstr>Arial</vt:lpstr>
      <vt:lpstr>Calibri</vt:lpstr>
      <vt:lpstr>Maiandra GD</vt:lpstr>
      <vt:lpstr>Thème Office</vt:lpstr>
      <vt:lpstr>Les longueurs</vt:lpstr>
      <vt:lpstr>Rappel :  les unités de mesures de longueur</vt:lpstr>
      <vt:lpstr>Les longueurs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Pour convertir une unité vers une plus petite</vt:lpstr>
      <vt:lpstr>A TOI de JOUER !</vt:lpstr>
      <vt:lpstr>Présentation PowerPoint</vt:lpstr>
      <vt:lpstr>Présentation PowerPoint</vt:lpstr>
      <vt:lpstr>Présentation PowerPoint</vt:lpstr>
      <vt:lpstr>Pour convertir une unité vers une plus grande</vt:lpstr>
      <vt:lpstr>A TOI de JOUER !</vt:lpstr>
      <vt:lpstr>Présentation PowerPoint</vt:lpstr>
      <vt:lpstr>Pour passer d’une unité à une autre…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longueurs</dc:title>
  <dc:creator>Tommy Marin</dc:creator>
  <cp:lastModifiedBy>Lucile HERALY</cp:lastModifiedBy>
  <cp:revision>6</cp:revision>
  <dcterms:created xsi:type="dcterms:W3CDTF">2020-11-18T17:13:03Z</dcterms:created>
  <dcterms:modified xsi:type="dcterms:W3CDTF">2022-01-12T15:49:58Z</dcterms:modified>
</cp:coreProperties>
</file>